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6" r:id="rId18"/>
    <p:sldId id="277" r:id="rId19"/>
    <p:sldId id="278" r:id="rId20"/>
    <p:sldId id="279" r:id="rId21"/>
    <p:sldId id="281" r:id="rId22"/>
    <p:sldId id="282" r:id="rId23"/>
    <p:sldId id="283" r:id="rId24"/>
    <p:sldId id="284" r:id="rId25"/>
    <p:sldId id="285" r:id="rId26"/>
    <p:sldId id="286" r:id="rId27"/>
    <p:sldId id="28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10/14/2025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10/14/2025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10/14/2025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www.healthline.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ED70-FC3F-DE09-558A-580B3738FA51}"/>
              </a:ext>
            </a:extLst>
          </p:cNvPr>
          <p:cNvSpPr>
            <a:spLocks noGrp="1"/>
          </p:cNvSpPr>
          <p:nvPr>
            <p:ph type="ctrTitle"/>
          </p:nvPr>
        </p:nvSpPr>
        <p:spPr>
          <a:xfrm>
            <a:off x="1777463" y="-603315"/>
            <a:ext cx="8637073" cy="4701619"/>
          </a:xfrm>
        </p:spPr>
        <p:txBody>
          <a:bodyPr>
            <a:normAutofit fontScale="90000"/>
          </a:bodyPr>
          <a:lstStyle/>
          <a:p>
            <a:pPr algn="ctr"/>
            <a:br>
              <a:rPr lang="en-US" dirty="0">
                <a:latin typeface="Aparajita" panose="02020603050405020304" pitchFamily="18" charset="0"/>
                <a:cs typeface="Aparajita" panose="02020603050405020304" pitchFamily="18" charset="0"/>
              </a:rPr>
            </a:br>
            <a:br>
              <a:rPr lang="en-US" dirty="0">
                <a:latin typeface="Aparajita" panose="02020603050405020304" pitchFamily="18" charset="0"/>
                <a:cs typeface="Aparajita" panose="02020603050405020304" pitchFamily="18" charset="0"/>
              </a:rPr>
            </a:br>
            <a:br>
              <a:rPr lang="en-US" dirty="0">
                <a:latin typeface="Aparajita" panose="02020603050405020304" pitchFamily="18" charset="0"/>
                <a:cs typeface="Aparajita" panose="02020603050405020304" pitchFamily="18" charset="0"/>
              </a:rPr>
            </a:br>
            <a:r>
              <a:rPr lang="en-US" sz="4400" dirty="0">
                <a:latin typeface="Aparajita" panose="02020603050405020304" pitchFamily="18" charset="0"/>
                <a:cs typeface="Aparajita" panose="02020603050405020304" pitchFamily="18" charset="0"/>
              </a:rPr>
              <a:t>ca-505:project</a:t>
            </a:r>
            <a:br>
              <a:rPr lang="en-US" dirty="0">
                <a:latin typeface="Aparajita" panose="02020603050405020304" pitchFamily="18" charset="0"/>
                <a:cs typeface="Aparajita" panose="02020603050405020304" pitchFamily="18" charset="0"/>
              </a:rPr>
            </a:br>
            <a:r>
              <a:rPr lang="en-US" sz="10700" dirty="0">
                <a:latin typeface="Aparajita" panose="02020603050405020304" pitchFamily="18" charset="0"/>
                <a:cs typeface="Aparajita" panose="02020603050405020304" pitchFamily="18" charset="0"/>
              </a:rPr>
              <a:t>Fitness guide </a:t>
            </a:r>
            <a:br>
              <a:rPr lang="en-US" dirty="0"/>
            </a:br>
            <a:r>
              <a:rPr lang="en-US" sz="2000" dirty="0"/>
              <a:t>helps in maintaining a healthy lifestyle</a:t>
            </a:r>
            <a:br>
              <a:rPr lang="en-US" dirty="0"/>
            </a:br>
            <a:endParaRPr lang="en-IN" dirty="0"/>
          </a:p>
        </p:txBody>
      </p:sp>
      <p:sp>
        <p:nvSpPr>
          <p:cNvPr id="3" name="Subtitle 2">
            <a:extLst>
              <a:ext uri="{FF2B5EF4-FFF2-40B4-BE49-F238E27FC236}">
                <a16:creationId xmlns:a16="http://schemas.microsoft.com/office/drawing/2014/main" id="{F73CA0C5-BF8D-34C4-78B5-ED4D2DF70B6E}"/>
              </a:ext>
            </a:extLst>
          </p:cNvPr>
          <p:cNvSpPr>
            <a:spLocks noGrp="1"/>
          </p:cNvSpPr>
          <p:nvPr>
            <p:ph type="subTitle" idx="1"/>
          </p:nvPr>
        </p:nvSpPr>
        <p:spPr>
          <a:xfrm>
            <a:off x="6004874" y="3540631"/>
            <a:ext cx="4276980" cy="1889208"/>
          </a:xfrm>
        </p:spPr>
        <p:txBody>
          <a:bodyPr>
            <a:noAutofit/>
          </a:bodyPr>
          <a:lstStyle/>
          <a:p>
            <a:pPr algn="r"/>
            <a:r>
              <a:rPr lang="en-US" sz="1600" dirty="0"/>
              <a:t>Presented by:</a:t>
            </a:r>
          </a:p>
          <a:p>
            <a:pPr algn="r"/>
            <a:r>
              <a:rPr lang="en-US" sz="1600" dirty="0"/>
              <a:t>17.Shubhashree Bhosale</a:t>
            </a:r>
          </a:p>
          <a:p>
            <a:pPr algn="r"/>
            <a:r>
              <a:rPr lang="en-US" sz="1600" dirty="0"/>
              <a:t>47.Vaibhavi kadu</a:t>
            </a:r>
            <a:endParaRPr lang="en-IN" sz="1600" dirty="0"/>
          </a:p>
        </p:txBody>
      </p:sp>
    </p:spTree>
    <p:extLst>
      <p:ext uri="{BB962C8B-B14F-4D97-AF65-F5344CB8AC3E}">
        <p14:creationId xmlns:p14="http://schemas.microsoft.com/office/powerpoint/2010/main" val="3443608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36DE3-3ADD-2C8B-77AF-C8AF8F88D919}"/>
              </a:ext>
            </a:extLst>
          </p:cNvPr>
          <p:cNvSpPr>
            <a:spLocks noGrp="1"/>
          </p:cNvSpPr>
          <p:nvPr>
            <p:ph type="title"/>
          </p:nvPr>
        </p:nvSpPr>
        <p:spPr/>
        <p:txBody>
          <a:bodyPr/>
          <a:lstStyle/>
          <a:p>
            <a:br>
              <a:rPr lang="en-US" dirty="0"/>
            </a:br>
            <a:r>
              <a:rPr lang="en-IN" b="1" dirty="0"/>
              <a:t>stakeholders:</a:t>
            </a:r>
          </a:p>
        </p:txBody>
      </p:sp>
      <p:sp>
        <p:nvSpPr>
          <p:cNvPr id="3" name="Content Placeholder 2">
            <a:extLst>
              <a:ext uri="{FF2B5EF4-FFF2-40B4-BE49-F238E27FC236}">
                <a16:creationId xmlns:a16="http://schemas.microsoft.com/office/drawing/2014/main" id="{B4B4BF4F-C170-D68D-569B-A9B887A63CBB}"/>
              </a:ext>
            </a:extLst>
          </p:cNvPr>
          <p:cNvSpPr>
            <a:spLocks noGrp="1"/>
          </p:cNvSpPr>
          <p:nvPr>
            <p:ph idx="1"/>
          </p:nvPr>
        </p:nvSpPr>
        <p:spPr/>
        <p:txBody>
          <a:bodyPr/>
          <a:lstStyle/>
          <a:p>
            <a:r>
              <a:rPr lang="en-US" dirty="0"/>
              <a:t>Users:  Registered individuals who access workouts, diet plans, calorie calculator, and challenges</a:t>
            </a:r>
          </a:p>
          <a:p>
            <a:r>
              <a:rPr lang="en-US" dirty="0"/>
              <a:t> Developers:  Build, maintain, and improve the fitness guide system</a:t>
            </a:r>
          </a:p>
          <a:p>
            <a:r>
              <a:rPr lang="en-US" dirty="0"/>
              <a:t> Health &amp; Fitness Community:  Benefits from the platform as a tool to promote fitness awareness and healthy living.</a:t>
            </a:r>
            <a:endParaRPr lang="en-IN" dirty="0"/>
          </a:p>
        </p:txBody>
      </p:sp>
    </p:spTree>
    <p:extLst>
      <p:ext uri="{BB962C8B-B14F-4D97-AF65-F5344CB8AC3E}">
        <p14:creationId xmlns:p14="http://schemas.microsoft.com/office/powerpoint/2010/main" val="1867965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C4B6-9EB3-282C-7CD6-F204D3A332C0}"/>
              </a:ext>
            </a:extLst>
          </p:cNvPr>
          <p:cNvSpPr>
            <a:spLocks noGrp="1"/>
          </p:cNvSpPr>
          <p:nvPr>
            <p:ph type="title"/>
          </p:nvPr>
        </p:nvSpPr>
        <p:spPr/>
        <p:txBody>
          <a:bodyPr/>
          <a:lstStyle/>
          <a:p>
            <a:pPr marL="457200" indent="-457200">
              <a:buFont typeface="Courier New" panose="02070309020205020404" pitchFamily="49" charset="0"/>
              <a:buChar char="o"/>
            </a:pPr>
            <a:r>
              <a:rPr lang="en-US" b="1" dirty="0"/>
              <a:t>Functional requirement</a:t>
            </a:r>
            <a:br>
              <a:rPr lang="en-US" dirty="0"/>
            </a:br>
            <a:endParaRPr lang="en-IN" dirty="0"/>
          </a:p>
        </p:txBody>
      </p:sp>
      <p:sp>
        <p:nvSpPr>
          <p:cNvPr id="3" name="Content Placeholder 2">
            <a:extLst>
              <a:ext uri="{FF2B5EF4-FFF2-40B4-BE49-F238E27FC236}">
                <a16:creationId xmlns:a16="http://schemas.microsoft.com/office/drawing/2014/main" id="{3B61BF2E-7344-9D5D-A11C-CEA070484B30}"/>
              </a:ext>
            </a:extLst>
          </p:cNvPr>
          <p:cNvSpPr>
            <a:spLocks noGrp="1"/>
          </p:cNvSpPr>
          <p:nvPr>
            <p:ph idx="1"/>
          </p:nvPr>
        </p:nvSpPr>
        <p:spPr/>
        <p:txBody>
          <a:bodyPr/>
          <a:lstStyle/>
          <a:p>
            <a:r>
              <a:rPr lang="en-US" dirty="0"/>
              <a:t>User Authentication – Secure login and registration system for users. </a:t>
            </a:r>
          </a:p>
          <a:p>
            <a:r>
              <a:rPr lang="en-US" dirty="0"/>
              <a:t>Workout Management – Add, view, and follow workout routines. </a:t>
            </a:r>
          </a:p>
          <a:p>
            <a:r>
              <a:rPr lang="en-US" dirty="0"/>
              <a:t>Diet Plans– Provide and update nutrition and meal guidance. </a:t>
            </a:r>
          </a:p>
          <a:p>
            <a:r>
              <a:rPr lang="en-US" dirty="0"/>
              <a:t>Calorie Calculator– Calculate and track daily calorie intake. </a:t>
            </a:r>
          </a:p>
          <a:p>
            <a:r>
              <a:rPr lang="en-US" dirty="0"/>
              <a:t>Habit Tracking– Record and monitor healthy lifestyle habits.</a:t>
            </a:r>
            <a:endParaRPr lang="en-IN" dirty="0"/>
          </a:p>
        </p:txBody>
      </p:sp>
    </p:spTree>
    <p:extLst>
      <p:ext uri="{BB962C8B-B14F-4D97-AF65-F5344CB8AC3E}">
        <p14:creationId xmlns:p14="http://schemas.microsoft.com/office/powerpoint/2010/main" val="2470985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1FFE-8645-67D7-B3AD-3F2C00BBC0E9}"/>
              </a:ext>
            </a:extLst>
          </p:cNvPr>
          <p:cNvSpPr>
            <a:spLocks noGrp="1"/>
          </p:cNvSpPr>
          <p:nvPr>
            <p:ph type="title"/>
          </p:nvPr>
        </p:nvSpPr>
        <p:spPr/>
        <p:txBody>
          <a:bodyPr/>
          <a:lstStyle/>
          <a:p>
            <a:pPr marL="457200" indent="-457200">
              <a:buFont typeface="Courier New" panose="02070309020205020404" pitchFamily="49" charset="0"/>
              <a:buChar char="o"/>
            </a:pPr>
            <a:r>
              <a:rPr lang="en-US" b="1" dirty="0"/>
              <a:t>Non-functional requirement</a:t>
            </a:r>
            <a:endParaRPr lang="en-IN" b="1" dirty="0"/>
          </a:p>
        </p:txBody>
      </p:sp>
      <p:sp>
        <p:nvSpPr>
          <p:cNvPr id="3" name="Content Placeholder 2">
            <a:extLst>
              <a:ext uri="{FF2B5EF4-FFF2-40B4-BE49-F238E27FC236}">
                <a16:creationId xmlns:a16="http://schemas.microsoft.com/office/drawing/2014/main" id="{37108C90-3ECB-FE67-44D0-4E213DAF08E2}"/>
              </a:ext>
            </a:extLst>
          </p:cNvPr>
          <p:cNvSpPr>
            <a:spLocks noGrp="1"/>
          </p:cNvSpPr>
          <p:nvPr>
            <p:ph idx="1"/>
          </p:nvPr>
        </p:nvSpPr>
        <p:spPr/>
        <p:txBody>
          <a:bodyPr/>
          <a:lstStyle/>
          <a:p>
            <a:r>
              <a:rPr lang="en-US" dirty="0"/>
              <a:t>Performance– The system should load pages and process requests quickly without noticeable delays. </a:t>
            </a:r>
          </a:p>
          <a:p>
            <a:r>
              <a:rPr lang="en-US" dirty="0"/>
              <a:t>Usability– Simple and user-friendly interface for easy navigation.</a:t>
            </a:r>
          </a:p>
          <a:p>
            <a:r>
              <a:rPr lang="en-US" dirty="0"/>
              <a:t>Security – Protect user data with authentication and prevent unauthorized access. </a:t>
            </a:r>
          </a:p>
          <a:p>
            <a:r>
              <a:rPr lang="en-US" dirty="0"/>
              <a:t>Scalability– Able to handle multiple users simultaneously without issues. </a:t>
            </a:r>
          </a:p>
          <a:p>
            <a:r>
              <a:rPr lang="en-US" dirty="0"/>
              <a:t>Reliability– Ensure consistent availability with minimal downtime.</a:t>
            </a:r>
            <a:endParaRPr lang="en-IN" dirty="0"/>
          </a:p>
        </p:txBody>
      </p:sp>
    </p:spTree>
    <p:extLst>
      <p:ext uri="{BB962C8B-B14F-4D97-AF65-F5344CB8AC3E}">
        <p14:creationId xmlns:p14="http://schemas.microsoft.com/office/powerpoint/2010/main" val="4270335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CBD3-2743-C57C-4B09-8AFE51797A85}"/>
              </a:ext>
            </a:extLst>
          </p:cNvPr>
          <p:cNvSpPr>
            <a:spLocks noGrp="1"/>
          </p:cNvSpPr>
          <p:nvPr>
            <p:ph type="title"/>
          </p:nvPr>
        </p:nvSpPr>
        <p:spPr/>
        <p:txBody>
          <a:bodyPr/>
          <a:lstStyle/>
          <a:p>
            <a:r>
              <a:rPr lang="en-US" dirty="0"/>
              <a:t>System design</a:t>
            </a:r>
            <a:endParaRPr lang="en-IN" dirty="0"/>
          </a:p>
        </p:txBody>
      </p:sp>
      <p:sp>
        <p:nvSpPr>
          <p:cNvPr id="3" name="Content Placeholder 2">
            <a:extLst>
              <a:ext uri="{FF2B5EF4-FFF2-40B4-BE49-F238E27FC236}">
                <a16:creationId xmlns:a16="http://schemas.microsoft.com/office/drawing/2014/main" id="{2A7B96B3-6602-AA9C-820E-5426EB890574}"/>
              </a:ext>
            </a:extLst>
          </p:cNvPr>
          <p:cNvSpPr>
            <a:spLocks noGrp="1"/>
          </p:cNvSpPr>
          <p:nvPr>
            <p:ph idx="1"/>
          </p:nvPr>
        </p:nvSpPr>
        <p:spPr>
          <a:xfrm>
            <a:off x="1545847" y="2091147"/>
            <a:ext cx="9603275" cy="3450613"/>
          </a:xfrm>
        </p:spPr>
        <p:txBody>
          <a:bodyPr/>
          <a:lstStyle/>
          <a:p>
            <a:pPr marL="0" indent="0">
              <a:buNone/>
            </a:pPr>
            <a:r>
              <a:rPr lang="en-US" dirty="0"/>
              <a:t>1.Data Dictionary  :   USER TABLE</a:t>
            </a:r>
          </a:p>
          <a:p>
            <a:pPr marL="0" indent="0">
              <a:buNone/>
            </a:pPr>
            <a:endParaRPr lang="en-US" dirty="0"/>
          </a:p>
        </p:txBody>
      </p:sp>
      <p:graphicFrame>
        <p:nvGraphicFramePr>
          <p:cNvPr id="6" name="Table 5">
            <a:extLst>
              <a:ext uri="{FF2B5EF4-FFF2-40B4-BE49-F238E27FC236}">
                <a16:creationId xmlns:a16="http://schemas.microsoft.com/office/drawing/2014/main" id="{BAFC680D-3253-4FAE-D392-D4E64B9FFFC1}"/>
              </a:ext>
            </a:extLst>
          </p:cNvPr>
          <p:cNvGraphicFramePr>
            <a:graphicFrameLocks noGrp="1"/>
          </p:cNvGraphicFramePr>
          <p:nvPr>
            <p:extLst>
              <p:ext uri="{D42A27DB-BD31-4B8C-83A1-F6EECF244321}">
                <p14:modId xmlns:p14="http://schemas.microsoft.com/office/powerpoint/2010/main" val="391447209"/>
              </p:ext>
            </p:extLst>
          </p:nvPr>
        </p:nvGraphicFramePr>
        <p:xfrm>
          <a:off x="2387600" y="3046306"/>
          <a:ext cx="8128000" cy="2567772"/>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42619342"/>
                    </a:ext>
                  </a:extLst>
                </a:gridCol>
                <a:gridCol w="1625600">
                  <a:extLst>
                    <a:ext uri="{9D8B030D-6E8A-4147-A177-3AD203B41FA5}">
                      <a16:colId xmlns:a16="http://schemas.microsoft.com/office/drawing/2014/main" val="2603972396"/>
                    </a:ext>
                  </a:extLst>
                </a:gridCol>
                <a:gridCol w="1625600">
                  <a:extLst>
                    <a:ext uri="{9D8B030D-6E8A-4147-A177-3AD203B41FA5}">
                      <a16:colId xmlns:a16="http://schemas.microsoft.com/office/drawing/2014/main" val="188272488"/>
                    </a:ext>
                  </a:extLst>
                </a:gridCol>
                <a:gridCol w="1625600">
                  <a:extLst>
                    <a:ext uri="{9D8B030D-6E8A-4147-A177-3AD203B41FA5}">
                      <a16:colId xmlns:a16="http://schemas.microsoft.com/office/drawing/2014/main" val="3258849467"/>
                    </a:ext>
                  </a:extLst>
                </a:gridCol>
                <a:gridCol w="1625600">
                  <a:extLst>
                    <a:ext uri="{9D8B030D-6E8A-4147-A177-3AD203B41FA5}">
                      <a16:colId xmlns:a16="http://schemas.microsoft.com/office/drawing/2014/main" val="2607506879"/>
                    </a:ext>
                  </a:extLst>
                </a:gridCol>
              </a:tblGrid>
              <a:tr h="481923">
                <a:tc>
                  <a:txBody>
                    <a:bodyPr/>
                    <a:lstStyle/>
                    <a:p>
                      <a:r>
                        <a:rPr lang="en-US" dirty="0"/>
                        <a:t>Field-name</a:t>
                      </a:r>
                      <a:endParaRPr lang="en-IN" dirty="0"/>
                    </a:p>
                  </a:txBody>
                  <a:tcPr/>
                </a:tc>
                <a:tc>
                  <a:txBody>
                    <a:bodyPr/>
                    <a:lstStyle/>
                    <a:p>
                      <a:r>
                        <a:rPr lang="en-US" dirty="0"/>
                        <a:t>Data-type</a:t>
                      </a:r>
                      <a:endParaRPr lang="en-IN" dirty="0"/>
                    </a:p>
                  </a:txBody>
                  <a:tcPr/>
                </a:tc>
                <a:tc>
                  <a:txBody>
                    <a:bodyPr/>
                    <a:lstStyle/>
                    <a:p>
                      <a:r>
                        <a:rPr lang="en-US" dirty="0"/>
                        <a:t>Constraint </a:t>
                      </a:r>
                      <a:endParaRPr lang="en-IN" dirty="0"/>
                    </a:p>
                  </a:txBody>
                  <a:tcPr/>
                </a:tc>
                <a:tc>
                  <a:txBody>
                    <a:bodyPr/>
                    <a:lstStyle/>
                    <a:p>
                      <a:r>
                        <a:rPr lang="en-US" dirty="0"/>
                        <a:t>Description </a:t>
                      </a:r>
                      <a:endParaRPr lang="en-IN" dirty="0"/>
                    </a:p>
                  </a:txBody>
                  <a:tcPr/>
                </a:tc>
                <a:tc>
                  <a:txBody>
                    <a:bodyPr/>
                    <a:lstStyle/>
                    <a:p>
                      <a:r>
                        <a:rPr lang="en-US" dirty="0"/>
                        <a:t>Table name</a:t>
                      </a:r>
                      <a:endParaRPr lang="en-IN" dirty="0"/>
                    </a:p>
                  </a:txBody>
                  <a:tcPr/>
                </a:tc>
                <a:extLst>
                  <a:ext uri="{0D108BD9-81ED-4DB2-BD59-A6C34878D82A}">
                    <a16:rowId xmlns:a16="http://schemas.microsoft.com/office/drawing/2014/main" val="3495411338"/>
                  </a:ext>
                </a:extLst>
              </a:tr>
              <a:tr h="481923">
                <a:tc>
                  <a:txBody>
                    <a:bodyPr/>
                    <a:lstStyle/>
                    <a:p>
                      <a:r>
                        <a:rPr lang="en-US" dirty="0" err="1"/>
                        <a:t>User_id</a:t>
                      </a:r>
                      <a:endParaRPr lang="en-IN" dirty="0"/>
                    </a:p>
                  </a:txBody>
                  <a:tcPr/>
                </a:tc>
                <a:tc>
                  <a:txBody>
                    <a:bodyPr/>
                    <a:lstStyle/>
                    <a:p>
                      <a:r>
                        <a:rPr lang="en-US" dirty="0"/>
                        <a:t>INT</a:t>
                      </a:r>
                      <a:endParaRPr lang="en-IN" dirty="0"/>
                    </a:p>
                  </a:txBody>
                  <a:tcPr/>
                </a:tc>
                <a:tc>
                  <a:txBody>
                    <a:bodyPr/>
                    <a:lstStyle/>
                    <a:p>
                      <a:r>
                        <a:rPr lang="en-US" dirty="0"/>
                        <a:t>Unique key</a:t>
                      </a:r>
                      <a:endParaRPr lang="en-IN" dirty="0"/>
                    </a:p>
                  </a:txBody>
                  <a:tcPr/>
                </a:tc>
                <a:tc>
                  <a:txBody>
                    <a:bodyPr/>
                    <a:lstStyle/>
                    <a:p>
                      <a:r>
                        <a:rPr lang="en-US" dirty="0"/>
                        <a:t>Unique </a:t>
                      </a:r>
                      <a:r>
                        <a:rPr lang="en-US" dirty="0" err="1"/>
                        <a:t>user_id</a:t>
                      </a:r>
                      <a:endParaRPr lang="en-IN" dirty="0"/>
                    </a:p>
                  </a:txBody>
                  <a:tcPr/>
                </a:tc>
                <a:tc>
                  <a:txBody>
                    <a:bodyPr/>
                    <a:lstStyle/>
                    <a:p>
                      <a:r>
                        <a:rPr lang="en-US" dirty="0"/>
                        <a:t>User </a:t>
                      </a:r>
                      <a:endParaRPr lang="en-IN" dirty="0"/>
                    </a:p>
                  </a:txBody>
                  <a:tcPr/>
                </a:tc>
                <a:extLst>
                  <a:ext uri="{0D108BD9-81ED-4DB2-BD59-A6C34878D82A}">
                    <a16:rowId xmlns:a16="http://schemas.microsoft.com/office/drawing/2014/main" val="2893802310"/>
                  </a:ext>
                </a:extLst>
              </a:tr>
              <a:tr h="481923">
                <a:tc>
                  <a:txBody>
                    <a:bodyPr/>
                    <a:lstStyle/>
                    <a:p>
                      <a:r>
                        <a:rPr lang="en-US" dirty="0"/>
                        <a:t>Email</a:t>
                      </a:r>
                      <a:endParaRPr lang="en-IN" dirty="0"/>
                    </a:p>
                  </a:txBody>
                  <a:tcPr/>
                </a:tc>
                <a:tc>
                  <a:txBody>
                    <a:bodyPr/>
                    <a:lstStyle/>
                    <a:p>
                      <a:r>
                        <a:rPr lang="en-US" dirty="0"/>
                        <a:t>VARCHAR(50)</a:t>
                      </a:r>
                      <a:endParaRPr lang="en-IN" dirty="0"/>
                    </a:p>
                  </a:txBody>
                  <a:tcPr/>
                </a:tc>
                <a:tc>
                  <a:txBody>
                    <a:bodyPr/>
                    <a:lstStyle/>
                    <a:p>
                      <a:r>
                        <a:rPr lang="en-US" dirty="0"/>
                        <a:t>Unique key</a:t>
                      </a:r>
                      <a:endParaRPr lang="en-IN" dirty="0"/>
                    </a:p>
                  </a:txBody>
                  <a:tcPr/>
                </a:tc>
                <a:tc>
                  <a:txBody>
                    <a:bodyPr/>
                    <a:lstStyle/>
                    <a:p>
                      <a:r>
                        <a:rPr lang="en-US" dirty="0"/>
                        <a:t>User </a:t>
                      </a:r>
                      <a:r>
                        <a:rPr lang="en-US" dirty="0" err="1"/>
                        <a:t>email_id</a:t>
                      </a:r>
                      <a:endParaRPr lang="en-IN" dirty="0"/>
                    </a:p>
                  </a:txBody>
                  <a:tcPr/>
                </a:tc>
                <a:tc>
                  <a:txBody>
                    <a:bodyPr/>
                    <a:lstStyle/>
                    <a:p>
                      <a:r>
                        <a:rPr lang="en-US" dirty="0"/>
                        <a:t>User </a:t>
                      </a:r>
                      <a:endParaRPr lang="en-IN" dirty="0"/>
                    </a:p>
                  </a:txBody>
                  <a:tcPr/>
                </a:tc>
                <a:extLst>
                  <a:ext uri="{0D108BD9-81ED-4DB2-BD59-A6C34878D82A}">
                    <a16:rowId xmlns:a16="http://schemas.microsoft.com/office/drawing/2014/main" val="3033710759"/>
                  </a:ext>
                </a:extLst>
              </a:tr>
              <a:tr h="481923">
                <a:tc>
                  <a:txBody>
                    <a:bodyPr/>
                    <a:lstStyle/>
                    <a:p>
                      <a:r>
                        <a:rPr lang="en-US" dirty="0"/>
                        <a:t>Password</a:t>
                      </a:r>
                      <a:endParaRPr lang="en-IN" dirty="0"/>
                    </a:p>
                  </a:txBody>
                  <a:tcPr/>
                </a:tc>
                <a:tc>
                  <a:txBody>
                    <a:bodyPr/>
                    <a:lstStyle/>
                    <a:p>
                      <a:r>
                        <a:rPr lang="en-US" dirty="0"/>
                        <a:t>VARCHAR(50)</a:t>
                      </a:r>
                      <a:endParaRPr lang="en-IN" dirty="0"/>
                    </a:p>
                  </a:txBody>
                  <a:tcPr/>
                </a:tc>
                <a:tc>
                  <a:txBody>
                    <a:bodyPr/>
                    <a:lstStyle/>
                    <a:p>
                      <a:r>
                        <a:rPr lang="en-US" dirty="0"/>
                        <a:t>Not null</a:t>
                      </a:r>
                      <a:endParaRPr lang="en-IN" dirty="0"/>
                    </a:p>
                  </a:txBody>
                  <a:tcPr/>
                </a:tc>
                <a:tc>
                  <a:txBody>
                    <a:bodyPr/>
                    <a:lstStyle/>
                    <a:p>
                      <a:r>
                        <a:rPr lang="en-US" dirty="0"/>
                        <a:t>User password</a:t>
                      </a:r>
                      <a:endParaRPr lang="en-IN" dirty="0"/>
                    </a:p>
                  </a:txBody>
                  <a:tcPr/>
                </a:tc>
                <a:tc>
                  <a:txBody>
                    <a:bodyPr/>
                    <a:lstStyle/>
                    <a:p>
                      <a:r>
                        <a:rPr lang="en-US" dirty="0"/>
                        <a:t>User </a:t>
                      </a:r>
                      <a:endParaRPr lang="en-IN" dirty="0"/>
                    </a:p>
                  </a:txBody>
                  <a:tcPr/>
                </a:tc>
                <a:extLst>
                  <a:ext uri="{0D108BD9-81ED-4DB2-BD59-A6C34878D82A}">
                    <a16:rowId xmlns:a16="http://schemas.microsoft.com/office/drawing/2014/main" val="363640181"/>
                  </a:ext>
                </a:extLst>
              </a:tr>
              <a:tr h="481923">
                <a:tc>
                  <a:txBody>
                    <a:bodyPr/>
                    <a:lstStyle/>
                    <a:p>
                      <a:r>
                        <a:rPr lang="en-US" dirty="0"/>
                        <a:t>username</a:t>
                      </a:r>
                      <a:endParaRPr lang="en-IN" dirty="0"/>
                    </a:p>
                  </a:txBody>
                  <a:tcPr/>
                </a:tc>
                <a:tc>
                  <a:txBody>
                    <a:bodyPr/>
                    <a:lstStyle/>
                    <a:p>
                      <a:r>
                        <a:rPr lang="en-US" dirty="0"/>
                        <a:t>VARCHAR(50)</a:t>
                      </a:r>
                      <a:endParaRPr lang="en-IN" dirty="0"/>
                    </a:p>
                  </a:txBody>
                  <a:tcPr/>
                </a:tc>
                <a:tc>
                  <a:txBody>
                    <a:bodyPr/>
                    <a:lstStyle/>
                    <a:p>
                      <a:r>
                        <a:rPr lang="en-US" dirty="0"/>
                        <a:t>Not null</a:t>
                      </a:r>
                      <a:endParaRPr lang="en-IN" dirty="0"/>
                    </a:p>
                  </a:txBody>
                  <a:tcPr/>
                </a:tc>
                <a:tc>
                  <a:txBody>
                    <a:bodyPr/>
                    <a:lstStyle/>
                    <a:p>
                      <a:r>
                        <a:rPr lang="en-US" dirty="0"/>
                        <a:t>Display user’s name</a:t>
                      </a:r>
                      <a:endParaRPr lang="en-IN" dirty="0"/>
                    </a:p>
                  </a:txBody>
                  <a:tcPr/>
                </a:tc>
                <a:tc>
                  <a:txBody>
                    <a:bodyPr/>
                    <a:lstStyle/>
                    <a:p>
                      <a:r>
                        <a:rPr lang="en-US" dirty="0"/>
                        <a:t>User </a:t>
                      </a:r>
                      <a:endParaRPr lang="en-IN" dirty="0"/>
                    </a:p>
                  </a:txBody>
                  <a:tcPr/>
                </a:tc>
                <a:extLst>
                  <a:ext uri="{0D108BD9-81ED-4DB2-BD59-A6C34878D82A}">
                    <a16:rowId xmlns:a16="http://schemas.microsoft.com/office/drawing/2014/main" val="2195524740"/>
                  </a:ext>
                </a:extLst>
              </a:tr>
            </a:tbl>
          </a:graphicData>
        </a:graphic>
      </p:graphicFrame>
    </p:spTree>
    <p:extLst>
      <p:ext uri="{BB962C8B-B14F-4D97-AF65-F5344CB8AC3E}">
        <p14:creationId xmlns:p14="http://schemas.microsoft.com/office/powerpoint/2010/main" val="3911143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D469-2B13-29F1-AFEE-C883CF415CF5}"/>
              </a:ext>
            </a:extLst>
          </p:cNvPr>
          <p:cNvSpPr>
            <a:spLocks noGrp="1"/>
          </p:cNvSpPr>
          <p:nvPr>
            <p:ph type="title"/>
          </p:nvPr>
        </p:nvSpPr>
        <p:spPr/>
        <p:txBody>
          <a:bodyPr/>
          <a:lstStyle/>
          <a:p>
            <a:br>
              <a:rPr lang="en-US" dirty="0"/>
            </a:br>
            <a:r>
              <a:rPr lang="en-IN" sz="2400" dirty="0"/>
              <a:t>TABLE DESIGN</a:t>
            </a:r>
          </a:p>
        </p:txBody>
      </p:sp>
      <p:sp>
        <p:nvSpPr>
          <p:cNvPr id="3" name="Content Placeholder 2">
            <a:extLst>
              <a:ext uri="{FF2B5EF4-FFF2-40B4-BE49-F238E27FC236}">
                <a16:creationId xmlns:a16="http://schemas.microsoft.com/office/drawing/2014/main" id="{63A2FF44-1127-D827-F6CF-6287A8126201}"/>
              </a:ext>
            </a:extLst>
          </p:cNvPr>
          <p:cNvSpPr>
            <a:spLocks noGrp="1"/>
          </p:cNvSpPr>
          <p:nvPr>
            <p:ph idx="1"/>
          </p:nvPr>
        </p:nvSpPr>
        <p:spPr/>
        <p:txBody>
          <a:bodyPr/>
          <a:lstStyle/>
          <a:p>
            <a:pPr marL="0" indent="0">
              <a:buClr>
                <a:schemeClr val="tx1"/>
              </a:buClr>
              <a:buNone/>
            </a:pPr>
            <a:r>
              <a:rPr lang="en-US" dirty="0"/>
              <a:t>2.User table </a:t>
            </a:r>
            <a:endParaRPr lang="en-IN" dirty="0"/>
          </a:p>
        </p:txBody>
      </p:sp>
      <p:graphicFrame>
        <p:nvGraphicFramePr>
          <p:cNvPr id="6" name="Table 5">
            <a:extLst>
              <a:ext uri="{FF2B5EF4-FFF2-40B4-BE49-F238E27FC236}">
                <a16:creationId xmlns:a16="http://schemas.microsoft.com/office/drawing/2014/main" id="{CA7C032B-9565-D8D5-5CA9-7323D5A0D85F}"/>
              </a:ext>
            </a:extLst>
          </p:cNvPr>
          <p:cNvGraphicFramePr>
            <a:graphicFrameLocks noGrp="1"/>
          </p:cNvGraphicFramePr>
          <p:nvPr>
            <p:extLst>
              <p:ext uri="{D42A27DB-BD31-4B8C-83A1-F6EECF244321}">
                <p14:modId xmlns:p14="http://schemas.microsoft.com/office/powerpoint/2010/main" val="2535275760"/>
              </p:ext>
            </p:extLst>
          </p:nvPr>
        </p:nvGraphicFramePr>
        <p:xfrm>
          <a:off x="3167512" y="2946018"/>
          <a:ext cx="5856975" cy="2367660"/>
        </p:xfrm>
        <a:graphic>
          <a:graphicData uri="http://schemas.openxmlformats.org/drawingml/2006/table">
            <a:tbl>
              <a:tblPr firstRow="1" bandRow="1">
                <a:tableStyleId>{5C22544A-7EE6-4342-B048-85BDC9FD1C3A}</a:tableStyleId>
              </a:tblPr>
              <a:tblGrid>
                <a:gridCol w="1952325">
                  <a:extLst>
                    <a:ext uri="{9D8B030D-6E8A-4147-A177-3AD203B41FA5}">
                      <a16:colId xmlns:a16="http://schemas.microsoft.com/office/drawing/2014/main" val="473434537"/>
                    </a:ext>
                  </a:extLst>
                </a:gridCol>
                <a:gridCol w="1952325">
                  <a:extLst>
                    <a:ext uri="{9D8B030D-6E8A-4147-A177-3AD203B41FA5}">
                      <a16:colId xmlns:a16="http://schemas.microsoft.com/office/drawing/2014/main" val="3049358281"/>
                    </a:ext>
                  </a:extLst>
                </a:gridCol>
                <a:gridCol w="1952325">
                  <a:extLst>
                    <a:ext uri="{9D8B030D-6E8A-4147-A177-3AD203B41FA5}">
                      <a16:colId xmlns:a16="http://schemas.microsoft.com/office/drawing/2014/main" val="518025155"/>
                    </a:ext>
                  </a:extLst>
                </a:gridCol>
              </a:tblGrid>
              <a:tr h="473532">
                <a:tc>
                  <a:txBody>
                    <a:bodyPr/>
                    <a:lstStyle/>
                    <a:p>
                      <a:r>
                        <a:rPr lang="en-US" dirty="0"/>
                        <a:t>Field-name</a:t>
                      </a:r>
                      <a:endParaRPr lang="en-IN" dirty="0"/>
                    </a:p>
                  </a:txBody>
                  <a:tcPr/>
                </a:tc>
                <a:tc>
                  <a:txBody>
                    <a:bodyPr/>
                    <a:lstStyle/>
                    <a:p>
                      <a:r>
                        <a:rPr lang="en-US" dirty="0"/>
                        <a:t>Data-type</a:t>
                      </a:r>
                      <a:endParaRPr lang="en-IN" dirty="0"/>
                    </a:p>
                  </a:txBody>
                  <a:tcPr/>
                </a:tc>
                <a:tc>
                  <a:txBody>
                    <a:bodyPr/>
                    <a:lstStyle/>
                    <a:p>
                      <a:r>
                        <a:rPr lang="en-US" dirty="0"/>
                        <a:t>Constraint </a:t>
                      </a:r>
                      <a:endParaRPr lang="en-IN" dirty="0"/>
                    </a:p>
                  </a:txBody>
                  <a:tcPr/>
                </a:tc>
                <a:extLst>
                  <a:ext uri="{0D108BD9-81ED-4DB2-BD59-A6C34878D82A}">
                    <a16:rowId xmlns:a16="http://schemas.microsoft.com/office/drawing/2014/main" val="725250601"/>
                  </a:ext>
                </a:extLst>
              </a:tr>
              <a:tr h="473532">
                <a:tc>
                  <a:txBody>
                    <a:bodyPr/>
                    <a:lstStyle/>
                    <a:p>
                      <a:r>
                        <a:rPr lang="en-US" dirty="0" err="1"/>
                        <a:t>User_id</a:t>
                      </a:r>
                      <a:endParaRPr lang="en-IN" dirty="0"/>
                    </a:p>
                  </a:txBody>
                  <a:tcPr/>
                </a:tc>
                <a:tc>
                  <a:txBody>
                    <a:bodyPr/>
                    <a:lstStyle/>
                    <a:p>
                      <a:r>
                        <a:rPr lang="en-US" dirty="0"/>
                        <a:t>INT</a:t>
                      </a:r>
                      <a:endParaRPr lang="en-IN" dirty="0"/>
                    </a:p>
                  </a:txBody>
                  <a:tcPr/>
                </a:tc>
                <a:tc>
                  <a:txBody>
                    <a:bodyPr/>
                    <a:lstStyle/>
                    <a:p>
                      <a:r>
                        <a:rPr lang="en-US" dirty="0"/>
                        <a:t>Primary key</a:t>
                      </a:r>
                      <a:endParaRPr lang="en-IN" dirty="0"/>
                    </a:p>
                  </a:txBody>
                  <a:tcPr/>
                </a:tc>
                <a:extLst>
                  <a:ext uri="{0D108BD9-81ED-4DB2-BD59-A6C34878D82A}">
                    <a16:rowId xmlns:a16="http://schemas.microsoft.com/office/drawing/2014/main" val="342009380"/>
                  </a:ext>
                </a:extLst>
              </a:tr>
              <a:tr h="473532">
                <a:tc>
                  <a:txBody>
                    <a:bodyPr/>
                    <a:lstStyle/>
                    <a:p>
                      <a:r>
                        <a:rPr lang="en-US" dirty="0"/>
                        <a:t>Email</a:t>
                      </a:r>
                      <a:endParaRPr lang="en-IN" dirty="0"/>
                    </a:p>
                  </a:txBody>
                  <a:tcPr/>
                </a:tc>
                <a:tc>
                  <a:txBody>
                    <a:bodyPr/>
                    <a:lstStyle/>
                    <a:p>
                      <a:r>
                        <a:rPr lang="en-US" dirty="0"/>
                        <a:t>VARCHAR(50)</a:t>
                      </a:r>
                      <a:endParaRPr lang="en-IN" dirty="0"/>
                    </a:p>
                  </a:txBody>
                  <a:tcPr/>
                </a:tc>
                <a:tc>
                  <a:txBody>
                    <a:bodyPr/>
                    <a:lstStyle/>
                    <a:p>
                      <a:r>
                        <a:rPr lang="en-US" dirty="0"/>
                        <a:t>Unique key</a:t>
                      </a:r>
                      <a:endParaRPr lang="en-IN" dirty="0"/>
                    </a:p>
                  </a:txBody>
                  <a:tcPr/>
                </a:tc>
                <a:extLst>
                  <a:ext uri="{0D108BD9-81ED-4DB2-BD59-A6C34878D82A}">
                    <a16:rowId xmlns:a16="http://schemas.microsoft.com/office/drawing/2014/main" val="1017369762"/>
                  </a:ext>
                </a:extLst>
              </a:tr>
              <a:tr h="473532">
                <a:tc>
                  <a:txBody>
                    <a:bodyPr/>
                    <a:lstStyle/>
                    <a:p>
                      <a:r>
                        <a:rPr lang="en-US" dirty="0"/>
                        <a:t>Password</a:t>
                      </a:r>
                      <a:endParaRPr lang="en-IN" dirty="0"/>
                    </a:p>
                  </a:txBody>
                  <a:tcPr/>
                </a:tc>
                <a:tc>
                  <a:txBody>
                    <a:bodyPr/>
                    <a:lstStyle/>
                    <a:p>
                      <a:r>
                        <a:rPr lang="en-US" dirty="0"/>
                        <a:t>VARCHAR(25)</a:t>
                      </a:r>
                      <a:endParaRPr lang="en-IN" dirty="0"/>
                    </a:p>
                  </a:txBody>
                  <a:tcPr/>
                </a:tc>
                <a:tc>
                  <a:txBody>
                    <a:bodyPr/>
                    <a:lstStyle/>
                    <a:p>
                      <a:r>
                        <a:rPr lang="en-US" dirty="0"/>
                        <a:t>Not null</a:t>
                      </a:r>
                      <a:endParaRPr lang="en-IN" dirty="0"/>
                    </a:p>
                  </a:txBody>
                  <a:tcPr/>
                </a:tc>
                <a:extLst>
                  <a:ext uri="{0D108BD9-81ED-4DB2-BD59-A6C34878D82A}">
                    <a16:rowId xmlns:a16="http://schemas.microsoft.com/office/drawing/2014/main" val="2957358408"/>
                  </a:ext>
                </a:extLst>
              </a:tr>
              <a:tr h="473532">
                <a:tc>
                  <a:txBody>
                    <a:bodyPr/>
                    <a:lstStyle/>
                    <a:p>
                      <a:r>
                        <a:rPr lang="en-US" dirty="0"/>
                        <a:t>username</a:t>
                      </a:r>
                      <a:endParaRPr lang="en-IN" dirty="0"/>
                    </a:p>
                  </a:txBody>
                  <a:tcPr/>
                </a:tc>
                <a:tc>
                  <a:txBody>
                    <a:bodyPr/>
                    <a:lstStyle/>
                    <a:p>
                      <a:r>
                        <a:rPr lang="en-US" dirty="0"/>
                        <a:t>VARCHAR(50)</a:t>
                      </a:r>
                      <a:endParaRPr lang="en-IN" dirty="0"/>
                    </a:p>
                  </a:txBody>
                  <a:tcPr/>
                </a:tc>
                <a:tc>
                  <a:txBody>
                    <a:bodyPr/>
                    <a:lstStyle/>
                    <a:p>
                      <a:r>
                        <a:rPr lang="en-US" dirty="0"/>
                        <a:t>Not null</a:t>
                      </a:r>
                      <a:endParaRPr lang="en-IN" dirty="0"/>
                    </a:p>
                  </a:txBody>
                  <a:tcPr/>
                </a:tc>
                <a:extLst>
                  <a:ext uri="{0D108BD9-81ED-4DB2-BD59-A6C34878D82A}">
                    <a16:rowId xmlns:a16="http://schemas.microsoft.com/office/drawing/2014/main" val="2736948504"/>
                  </a:ext>
                </a:extLst>
              </a:tr>
            </a:tbl>
          </a:graphicData>
        </a:graphic>
      </p:graphicFrame>
    </p:spTree>
    <p:extLst>
      <p:ext uri="{BB962C8B-B14F-4D97-AF65-F5344CB8AC3E}">
        <p14:creationId xmlns:p14="http://schemas.microsoft.com/office/powerpoint/2010/main" val="299174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46A8-F9EB-948D-3C6B-0316951CEF83}"/>
              </a:ext>
            </a:extLst>
          </p:cNvPr>
          <p:cNvSpPr>
            <a:spLocks noGrp="1"/>
          </p:cNvSpPr>
          <p:nvPr>
            <p:ph type="title"/>
          </p:nvPr>
        </p:nvSpPr>
        <p:spPr>
          <a:xfrm>
            <a:off x="1451579" y="264161"/>
            <a:ext cx="9603275" cy="1584960"/>
          </a:xfrm>
        </p:spPr>
        <p:txBody>
          <a:bodyPr>
            <a:normAutofit fontScale="90000"/>
          </a:bodyPr>
          <a:lstStyle/>
          <a:p>
            <a:br>
              <a:rPr lang="en-US" dirty="0"/>
            </a:br>
            <a:r>
              <a:rPr lang="en-US" dirty="0"/>
              <a:t>3.System model</a:t>
            </a:r>
            <a:br>
              <a:rPr lang="en-US" dirty="0"/>
            </a:br>
            <a:r>
              <a:rPr lang="en-US" sz="2800" b="1" dirty="0"/>
              <a:t>                               </a:t>
            </a:r>
            <a:br>
              <a:rPr lang="en-US" sz="2800" b="1" dirty="0"/>
            </a:br>
            <a:r>
              <a:rPr lang="en-US" sz="2800" b="1" dirty="0"/>
              <a:t>                                     Class diagram</a:t>
            </a:r>
            <a:endParaRPr lang="en-IN" sz="2800" b="1" dirty="0"/>
          </a:p>
        </p:txBody>
      </p:sp>
      <p:pic>
        <p:nvPicPr>
          <p:cNvPr id="5" name="Content Placeholder 4">
            <a:extLst>
              <a:ext uri="{FF2B5EF4-FFF2-40B4-BE49-F238E27FC236}">
                <a16:creationId xmlns:a16="http://schemas.microsoft.com/office/drawing/2014/main" id="{28F67417-F2A2-8E60-C911-62EA90E37A06}"/>
              </a:ext>
            </a:extLst>
          </p:cNvPr>
          <p:cNvPicPr>
            <a:picLocks noGrp="1" noChangeAspect="1"/>
          </p:cNvPicPr>
          <p:nvPr>
            <p:ph idx="1"/>
          </p:nvPr>
        </p:nvPicPr>
        <p:blipFill>
          <a:blip r:embed="rId2"/>
          <a:stretch>
            <a:fillRect/>
          </a:stretch>
        </p:blipFill>
        <p:spPr>
          <a:xfrm>
            <a:off x="2621280" y="2046288"/>
            <a:ext cx="7792720" cy="4740592"/>
          </a:xfrm>
          <a:prstGeom prst="rect">
            <a:avLst/>
          </a:prstGeom>
        </p:spPr>
      </p:pic>
    </p:spTree>
    <p:extLst>
      <p:ext uri="{BB962C8B-B14F-4D97-AF65-F5344CB8AC3E}">
        <p14:creationId xmlns:p14="http://schemas.microsoft.com/office/powerpoint/2010/main" val="1181832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ADD61-6E93-EDB3-AC67-5BFFC5EBA4CD}"/>
              </a:ext>
            </a:extLst>
          </p:cNvPr>
          <p:cNvSpPr>
            <a:spLocks noGrp="1"/>
          </p:cNvSpPr>
          <p:nvPr>
            <p:ph type="title"/>
          </p:nvPr>
        </p:nvSpPr>
        <p:spPr/>
        <p:txBody>
          <a:bodyPr/>
          <a:lstStyle/>
          <a:p>
            <a:r>
              <a:rPr lang="en-US" dirty="0" err="1"/>
              <a:t>Dfd</a:t>
            </a:r>
            <a:r>
              <a:rPr lang="en-US" dirty="0"/>
              <a:t> </a:t>
            </a:r>
            <a:endParaRPr lang="en-IN" dirty="0"/>
          </a:p>
        </p:txBody>
      </p:sp>
      <p:sp>
        <p:nvSpPr>
          <p:cNvPr id="3" name="Text Placeholder 2">
            <a:extLst>
              <a:ext uri="{FF2B5EF4-FFF2-40B4-BE49-F238E27FC236}">
                <a16:creationId xmlns:a16="http://schemas.microsoft.com/office/drawing/2014/main" id="{B6CA8232-DB85-CF21-35BE-D97C56DF2E44}"/>
              </a:ext>
            </a:extLst>
          </p:cNvPr>
          <p:cNvSpPr>
            <a:spLocks noGrp="1"/>
          </p:cNvSpPr>
          <p:nvPr>
            <p:ph type="body" idx="1"/>
          </p:nvPr>
        </p:nvSpPr>
        <p:spPr/>
        <p:txBody>
          <a:bodyPr/>
          <a:lstStyle/>
          <a:p>
            <a:endParaRPr lang="en-IN" dirty="0"/>
          </a:p>
        </p:txBody>
      </p:sp>
      <p:pic>
        <p:nvPicPr>
          <p:cNvPr id="8" name="Content Placeholder 7">
            <a:extLst>
              <a:ext uri="{FF2B5EF4-FFF2-40B4-BE49-F238E27FC236}">
                <a16:creationId xmlns:a16="http://schemas.microsoft.com/office/drawing/2014/main" id="{B3CF71C9-38DE-664B-D1B0-011215A7BF60}"/>
              </a:ext>
            </a:extLst>
          </p:cNvPr>
          <p:cNvPicPr>
            <a:picLocks noGrp="1" noChangeAspect="1"/>
          </p:cNvPicPr>
          <p:nvPr>
            <p:ph sz="half" idx="2"/>
          </p:nvPr>
        </p:nvPicPr>
        <p:blipFill>
          <a:blip r:embed="rId2"/>
          <a:stretch>
            <a:fillRect/>
          </a:stretch>
        </p:blipFill>
        <p:spPr>
          <a:xfrm>
            <a:off x="272550" y="2195528"/>
            <a:ext cx="5711397" cy="3030668"/>
          </a:xfrm>
          <a:prstGeom prst="rect">
            <a:avLst/>
          </a:prstGeom>
        </p:spPr>
      </p:pic>
      <p:sp>
        <p:nvSpPr>
          <p:cNvPr id="5" name="Text Placeholder 4">
            <a:extLst>
              <a:ext uri="{FF2B5EF4-FFF2-40B4-BE49-F238E27FC236}">
                <a16:creationId xmlns:a16="http://schemas.microsoft.com/office/drawing/2014/main" id="{49FD1DC0-57DC-2811-4838-E40D39702464}"/>
              </a:ext>
            </a:extLst>
          </p:cNvPr>
          <p:cNvSpPr>
            <a:spLocks noGrp="1"/>
          </p:cNvSpPr>
          <p:nvPr>
            <p:ph type="body" sz="quarter" idx="3"/>
          </p:nvPr>
        </p:nvSpPr>
        <p:spPr>
          <a:xfrm>
            <a:off x="6331082" y="2195528"/>
            <a:ext cx="4645152" cy="802237"/>
          </a:xfrm>
        </p:spPr>
        <p:txBody>
          <a:bodyPr/>
          <a:lstStyle/>
          <a:p>
            <a:endParaRPr lang="en-IN" dirty="0"/>
          </a:p>
        </p:txBody>
      </p:sp>
      <p:pic>
        <p:nvPicPr>
          <p:cNvPr id="10" name="Content Placeholder 9">
            <a:extLst>
              <a:ext uri="{FF2B5EF4-FFF2-40B4-BE49-F238E27FC236}">
                <a16:creationId xmlns:a16="http://schemas.microsoft.com/office/drawing/2014/main" id="{930E1A08-7A66-A8BB-FD35-CC4A0292EE92}"/>
              </a:ext>
            </a:extLst>
          </p:cNvPr>
          <p:cNvPicPr>
            <a:picLocks noGrp="1" noChangeAspect="1"/>
          </p:cNvPicPr>
          <p:nvPr>
            <p:ph sz="quarter" idx="4"/>
          </p:nvPr>
        </p:nvPicPr>
        <p:blipFill>
          <a:blip r:embed="rId3"/>
          <a:stretch>
            <a:fillRect/>
          </a:stretch>
        </p:blipFill>
        <p:spPr>
          <a:xfrm>
            <a:off x="6099659" y="1938528"/>
            <a:ext cx="5815455" cy="3913632"/>
          </a:xfrm>
          <a:prstGeom prst="rect">
            <a:avLst/>
          </a:prstGeom>
        </p:spPr>
      </p:pic>
    </p:spTree>
    <p:extLst>
      <p:ext uri="{BB962C8B-B14F-4D97-AF65-F5344CB8AC3E}">
        <p14:creationId xmlns:p14="http://schemas.microsoft.com/office/powerpoint/2010/main" val="369946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E21AF3-BB2A-B9A3-76DB-06CDF1121548}"/>
              </a:ext>
            </a:extLst>
          </p:cNvPr>
          <p:cNvPicPr>
            <a:picLocks noChangeAspect="1"/>
          </p:cNvPicPr>
          <p:nvPr/>
        </p:nvPicPr>
        <p:blipFill>
          <a:blip r:embed="rId2"/>
          <a:stretch>
            <a:fillRect/>
          </a:stretch>
        </p:blipFill>
        <p:spPr>
          <a:xfrm>
            <a:off x="2128939" y="339365"/>
            <a:ext cx="7934122" cy="6174558"/>
          </a:xfrm>
          <a:prstGeom prst="rect">
            <a:avLst/>
          </a:prstGeom>
        </p:spPr>
      </p:pic>
    </p:spTree>
    <p:extLst>
      <p:ext uri="{BB962C8B-B14F-4D97-AF65-F5344CB8AC3E}">
        <p14:creationId xmlns:p14="http://schemas.microsoft.com/office/powerpoint/2010/main" val="1693547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28C744-D314-9C1C-2969-E0600F00CBC0}"/>
              </a:ext>
            </a:extLst>
          </p:cNvPr>
          <p:cNvPicPr>
            <a:picLocks noChangeAspect="1"/>
          </p:cNvPicPr>
          <p:nvPr/>
        </p:nvPicPr>
        <p:blipFill>
          <a:blip r:embed="rId2"/>
          <a:stretch>
            <a:fillRect/>
          </a:stretch>
        </p:blipFill>
        <p:spPr>
          <a:xfrm>
            <a:off x="2784517" y="433632"/>
            <a:ext cx="6622965" cy="6240545"/>
          </a:xfrm>
          <a:prstGeom prst="rect">
            <a:avLst/>
          </a:prstGeom>
        </p:spPr>
      </p:pic>
    </p:spTree>
    <p:extLst>
      <p:ext uri="{BB962C8B-B14F-4D97-AF65-F5344CB8AC3E}">
        <p14:creationId xmlns:p14="http://schemas.microsoft.com/office/powerpoint/2010/main" val="3149764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D4B02-AA1F-17E5-70A1-60BE51069033}"/>
              </a:ext>
            </a:extLst>
          </p:cNvPr>
          <p:cNvPicPr>
            <a:picLocks noChangeAspect="1"/>
          </p:cNvPicPr>
          <p:nvPr/>
        </p:nvPicPr>
        <p:blipFill>
          <a:blip r:embed="rId2"/>
          <a:stretch>
            <a:fillRect/>
          </a:stretch>
        </p:blipFill>
        <p:spPr>
          <a:xfrm>
            <a:off x="2252126" y="461548"/>
            <a:ext cx="7687748" cy="5934903"/>
          </a:xfrm>
          <a:prstGeom prst="rect">
            <a:avLst/>
          </a:prstGeom>
        </p:spPr>
      </p:pic>
    </p:spTree>
    <p:extLst>
      <p:ext uri="{BB962C8B-B14F-4D97-AF65-F5344CB8AC3E}">
        <p14:creationId xmlns:p14="http://schemas.microsoft.com/office/powerpoint/2010/main" val="135869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03A1-B55B-7D99-C430-9ADDF11112F9}"/>
              </a:ext>
            </a:extLst>
          </p:cNvPr>
          <p:cNvSpPr>
            <a:spLocks noGrp="1"/>
          </p:cNvSpPr>
          <p:nvPr>
            <p:ph type="title"/>
          </p:nvPr>
        </p:nvSpPr>
        <p:spPr>
          <a:xfrm>
            <a:off x="1451579" y="804519"/>
            <a:ext cx="9603275" cy="5238062"/>
          </a:xfrm>
        </p:spPr>
        <p:txBody>
          <a:bodyPr>
            <a:normAutofit/>
          </a:bodyPr>
          <a:lstStyle/>
          <a:p>
            <a:pPr algn="ctr">
              <a:lnSpc>
                <a:spcPct val="100000"/>
              </a:lnSpc>
            </a:pPr>
            <a:r>
              <a:rPr lang="en-US" sz="4800" b="1" dirty="0">
                <a:latin typeface="Aparajita" panose="02020603050405020304" pitchFamily="18" charset="0"/>
                <a:cs typeface="Aparajita" panose="02020603050405020304" pitchFamily="18" charset="0"/>
              </a:rPr>
              <a:t>introduction</a:t>
            </a:r>
            <a:br>
              <a:rPr lang="en-US" sz="4800" b="1" dirty="0">
                <a:latin typeface="Aparajita" panose="02020603050405020304" pitchFamily="18" charset="0"/>
                <a:cs typeface="Aparajita" panose="02020603050405020304" pitchFamily="18" charset="0"/>
              </a:rPr>
            </a:br>
            <a:br>
              <a:rPr lang="en-US" sz="4800" b="1" dirty="0">
                <a:latin typeface="Aparajita" panose="02020603050405020304" pitchFamily="18" charset="0"/>
                <a:cs typeface="Aparajita" panose="02020603050405020304" pitchFamily="18" charset="0"/>
              </a:rPr>
            </a:br>
            <a:r>
              <a:rPr lang="en-US" sz="2000" cap="none" dirty="0">
                <a:latin typeface="Aptos Narrow" panose="020B0004020202020204" pitchFamily="34" charset="0"/>
              </a:rPr>
              <a:t>The fitness guide is a web-based application designed to help users maintain a healthy lifestyle by providing features like workout plans, diet suggestions, calorie calculators, habit tracking, and fitness challenges. Built using html, </a:t>
            </a:r>
            <a:r>
              <a:rPr lang="en-US" sz="2000" cap="none" dirty="0" err="1">
                <a:latin typeface="Aptos Narrow" panose="020B0004020202020204" pitchFamily="34" charset="0"/>
              </a:rPr>
              <a:t>css</a:t>
            </a:r>
            <a:r>
              <a:rPr lang="en-US" sz="2000" cap="none" dirty="0">
                <a:latin typeface="Aptos Narrow" panose="020B0004020202020204" pitchFamily="34" charset="0"/>
              </a:rPr>
              <a:t>, and bootstrap for the frontend, and python (flask) with </a:t>
            </a:r>
            <a:r>
              <a:rPr lang="en-US" sz="2000" cap="none" dirty="0" err="1">
                <a:latin typeface="Aptos Narrow" panose="020B0004020202020204" pitchFamily="34" charset="0"/>
              </a:rPr>
              <a:t>sqlite</a:t>
            </a:r>
            <a:r>
              <a:rPr lang="en-US" sz="2000" cap="none" dirty="0">
                <a:latin typeface="Aptos Narrow" panose="020B0004020202020204" pitchFamily="34" charset="0"/>
              </a:rPr>
              <a:t> for the backend, this system ensures a simple yet powerful platform for fitness management. The primary goal of this system is to assist users in tracking their daily health activities through an intuitive dashboard and user-friendly interface.</a:t>
            </a:r>
            <a:endParaRPr lang="en-IN" sz="2000" b="1" dirty="0">
              <a:latin typeface="Aptos Narrow" panose="020B0004020202020204" pitchFamily="34" charset="0"/>
              <a:cs typeface="Aparajita" panose="02020603050405020304" pitchFamily="18" charset="0"/>
            </a:endParaRPr>
          </a:p>
        </p:txBody>
      </p:sp>
    </p:spTree>
    <p:extLst>
      <p:ext uri="{BB962C8B-B14F-4D97-AF65-F5344CB8AC3E}">
        <p14:creationId xmlns:p14="http://schemas.microsoft.com/office/powerpoint/2010/main" val="1518099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4F3D-31EC-3D7B-9069-6325E41294AA}"/>
              </a:ext>
            </a:extLst>
          </p:cNvPr>
          <p:cNvSpPr>
            <a:spLocks noGrp="1"/>
          </p:cNvSpPr>
          <p:nvPr>
            <p:ph type="title"/>
          </p:nvPr>
        </p:nvSpPr>
        <p:spPr/>
        <p:txBody>
          <a:bodyPr/>
          <a:lstStyle/>
          <a:p>
            <a:pPr marL="457200" indent="-457200">
              <a:buFont typeface="Arial" panose="020B0604020202020204" pitchFamily="34" charset="0"/>
              <a:buChar char="•"/>
            </a:pPr>
            <a:r>
              <a:rPr lang="en-US" dirty="0"/>
              <a:t>User interface</a:t>
            </a:r>
            <a:endParaRPr lang="en-IN" dirty="0"/>
          </a:p>
        </p:txBody>
      </p:sp>
      <p:sp>
        <p:nvSpPr>
          <p:cNvPr id="3" name="Content Placeholder 2">
            <a:extLst>
              <a:ext uri="{FF2B5EF4-FFF2-40B4-BE49-F238E27FC236}">
                <a16:creationId xmlns:a16="http://schemas.microsoft.com/office/drawing/2014/main" id="{071775C7-69B3-537C-50BB-EB13FEC6C3AB}"/>
              </a:ext>
            </a:extLst>
          </p:cNvPr>
          <p:cNvSpPr>
            <a:spLocks noGrp="1"/>
          </p:cNvSpPr>
          <p:nvPr>
            <p:ph sz="half" idx="1"/>
          </p:nvPr>
        </p:nvSpPr>
        <p:spPr/>
        <p:txBody>
          <a:bodyPr/>
          <a:lstStyle/>
          <a:p>
            <a:pPr marL="0" indent="0">
              <a:buNone/>
            </a:pPr>
            <a:r>
              <a:rPr lang="en-US" dirty="0"/>
              <a:t>Input screen:  login page</a:t>
            </a:r>
            <a:endParaRPr lang="en-IN" dirty="0"/>
          </a:p>
        </p:txBody>
      </p:sp>
      <p:sp>
        <p:nvSpPr>
          <p:cNvPr id="4" name="Content Placeholder 3">
            <a:extLst>
              <a:ext uri="{FF2B5EF4-FFF2-40B4-BE49-F238E27FC236}">
                <a16:creationId xmlns:a16="http://schemas.microsoft.com/office/drawing/2014/main" id="{263796C0-6F83-2CD8-EA98-7C124BD8C574}"/>
              </a:ext>
            </a:extLst>
          </p:cNvPr>
          <p:cNvSpPr>
            <a:spLocks noGrp="1"/>
          </p:cNvSpPr>
          <p:nvPr>
            <p:ph sz="half" idx="2"/>
          </p:nvPr>
        </p:nvSpPr>
        <p:spPr/>
        <p:txBody>
          <a:bodyPr/>
          <a:lstStyle/>
          <a:p>
            <a:pPr marL="0" indent="0">
              <a:buNone/>
            </a:pPr>
            <a:r>
              <a:rPr lang="en-US" dirty="0"/>
              <a:t> Home page</a:t>
            </a:r>
            <a:endParaRPr lang="en-IN" dirty="0"/>
          </a:p>
        </p:txBody>
      </p:sp>
      <p:pic>
        <p:nvPicPr>
          <p:cNvPr id="6" name="Picture 5">
            <a:extLst>
              <a:ext uri="{FF2B5EF4-FFF2-40B4-BE49-F238E27FC236}">
                <a16:creationId xmlns:a16="http://schemas.microsoft.com/office/drawing/2014/main" id="{3CDAC12D-1C49-67EF-0E02-696938DCFE16}"/>
              </a:ext>
            </a:extLst>
          </p:cNvPr>
          <p:cNvPicPr>
            <a:picLocks noChangeAspect="1"/>
          </p:cNvPicPr>
          <p:nvPr/>
        </p:nvPicPr>
        <p:blipFill>
          <a:blip r:embed="rId2"/>
          <a:stretch>
            <a:fillRect/>
          </a:stretch>
        </p:blipFill>
        <p:spPr>
          <a:xfrm>
            <a:off x="365518" y="2601798"/>
            <a:ext cx="5734001" cy="2725070"/>
          </a:xfrm>
          <a:prstGeom prst="rect">
            <a:avLst/>
          </a:prstGeom>
        </p:spPr>
      </p:pic>
      <p:pic>
        <p:nvPicPr>
          <p:cNvPr id="8" name="Picture 7">
            <a:extLst>
              <a:ext uri="{FF2B5EF4-FFF2-40B4-BE49-F238E27FC236}">
                <a16:creationId xmlns:a16="http://schemas.microsoft.com/office/drawing/2014/main" id="{06DF73AE-B322-98F9-CA03-CC8CFC2F3066}"/>
              </a:ext>
            </a:extLst>
          </p:cNvPr>
          <p:cNvPicPr>
            <a:picLocks noChangeAspect="1"/>
          </p:cNvPicPr>
          <p:nvPr/>
        </p:nvPicPr>
        <p:blipFill>
          <a:blip r:embed="rId3"/>
          <a:stretch>
            <a:fillRect/>
          </a:stretch>
        </p:blipFill>
        <p:spPr>
          <a:xfrm>
            <a:off x="6252034" y="2601798"/>
            <a:ext cx="5909274" cy="2803237"/>
          </a:xfrm>
          <a:prstGeom prst="rect">
            <a:avLst/>
          </a:prstGeom>
        </p:spPr>
      </p:pic>
    </p:spTree>
    <p:extLst>
      <p:ext uri="{BB962C8B-B14F-4D97-AF65-F5344CB8AC3E}">
        <p14:creationId xmlns:p14="http://schemas.microsoft.com/office/powerpoint/2010/main" val="446966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5C066-D311-748E-6D93-DB358D1BF77F}"/>
              </a:ext>
            </a:extLst>
          </p:cNvPr>
          <p:cNvSpPr txBox="1"/>
          <p:nvPr/>
        </p:nvSpPr>
        <p:spPr>
          <a:xfrm>
            <a:off x="933254" y="635840"/>
            <a:ext cx="8175394" cy="4524315"/>
          </a:xfrm>
          <a:prstGeom prst="rect">
            <a:avLst/>
          </a:prstGeom>
          <a:noFill/>
        </p:spPr>
        <p:txBody>
          <a:bodyPr wrap="square">
            <a:spAutoFit/>
          </a:bodyPr>
          <a:lstStyle/>
          <a:p>
            <a:r>
              <a:rPr lang="en-IN" sz="2400" b="1" dirty="0"/>
              <a:t>Implementation Details Hardware Requirements: </a:t>
            </a:r>
          </a:p>
          <a:p>
            <a:r>
              <a:rPr lang="en-IN" sz="2400" dirty="0"/>
              <a:t>● Minimum RAM: -256 MB</a:t>
            </a:r>
          </a:p>
          <a:p>
            <a:r>
              <a:rPr lang="en-IN" sz="2400" dirty="0"/>
              <a:t>● Hard Disk: -40 GB </a:t>
            </a:r>
          </a:p>
          <a:p>
            <a:r>
              <a:rPr lang="en-IN" sz="2400" dirty="0"/>
              <a:t>● Processor: - 12th Gen Intel(R) Core(TM) i5-12450H 2.00     GHz </a:t>
            </a:r>
          </a:p>
          <a:p>
            <a:r>
              <a:rPr lang="en-IN" sz="2400" dirty="0"/>
              <a:t>● System type:- 64-bit operating system, x64-based processor </a:t>
            </a:r>
          </a:p>
          <a:p>
            <a:endParaRPr lang="en-IN" sz="2400" dirty="0"/>
          </a:p>
          <a:p>
            <a:r>
              <a:rPr lang="en-IN" sz="2400" dirty="0"/>
              <a:t> </a:t>
            </a:r>
            <a:r>
              <a:rPr lang="en-IN" sz="2400" b="1" dirty="0"/>
              <a:t>Internet Access Software Requirements: </a:t>
            </a:r>
          </a:p>
          <a:p>
            <a:r>
              <a:rPr lang="en-IN" sz="2400" dirty="0"/>
              <a:t>● Visual Studio Code </a:t>
            </a:r>
          </a:p>
          <a:p>
            <a:r>
              <a:rPr lang="en-IN" sz="2400" dirty="0"/>
              <a:t>● Suitable Web Browser</a:t>
            </a:r>
          </a:p>
          <a:p>
            <a:r>
              <a:rPr lang="en-IN" sz="2400" dirty="0"/>
              <a:t>● Python (Flask Framework)</a:t>
            </a:r>
          </a:p>
          <a:p>
            <a:r>
              <a:rPr lang="en-IN" sz="2400" dirty="0"/>
              <a:t>● SQLite Database </a:t>
            </a:r>
          </a:p>
        </p:txBody>
      </p:sp>
    </p:spTree>
    <p:extLst>
      <p:ext uri="{BB962C8B-B14F-4D97-AF65-F5344CB8AC3E}">
        <p14:creationId xmlns:p14="http://schemas.microsoft.com/office/powerpoint/2010/main" val="442297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0E7E7-96FB-802E-08B7-6F4F442CEA5E}"/>
              </a:ext>
            </a:extLst>
          </p:cNvPr>
          <p:cNvSpPr txBox="1"/>
          <p:nvPr/>
        </p:nvSpPr>
        <p:spPr>
          <a:xfrm>
            <a:off x="3311167" y="461070"/>
            <a:ext cx="6103854" cy="861774"/>
          </a:xfrm>
          <a:prstGeom prst="rect">
            <a:avLst/>
          </a:prstGeom>
          <a:noFill/>
        </p:spPr>
        <p:txBody>
          <a:bodyPr wrap="square">
            <a:spAutoFit/>
          </a:bodyPr>
          <a:lstStyle/>
          <a:p>
            <a:r>
              <a:rPr lang="en-US" sz="3200" b="1" dirty="0"/>
              <a:t>Outputs and report testing : </a:t>
            </a:r>
          </a:p>
          <a:p>
            <a:endParaRPr lang="en-IN" dirty="0"/>
          </a:p>
        </p:txBody>
      </p:sp>
      <p:pic>
        <p:nvPicPr>
          <p:cNvPr id="5" name="Picture 4">
            <a:extLst>
              <a:ext uri="{FF2B5EF4-FFF2-40B4-BE49-F238E27FC236}">
                <a16:creationId xmlns:a16="http://schemas.microsoft.com/office/drawing/2014/main" id="{D4680BC5-929B-9D37-9872-334AE68A3A8C}"/>
              </a:ext>
            </a:extLst>
          </p:cNvPr>
          <p:cNvPicPr>
            <a:picLocks noChangeAspect="1"/>
          </p:cNvPicPr>
          <p:nvPr/>
        </p:nvPicPr>
        <p:blipFill>
          <a:blip r:embed="rId2"/>
          <a:stretch>
            <a:fillRect/>
          </a:stretch>
        </p:blipFill>
        <p:spPr>
          <a:xfrm>
            <a:off x="75414" y="1963708"/>
            <a:ext cx="6095999" cy="2930583"/>
          </a:xfrm>
          <a:prstGeom prst="rect">
            <a:avLst/>
          </a:prstGeom>
        </p:spPr>
      </p:pic>
      <p:pic>
        <p:nvPicPr>
          <p:cNvPr id="7" name="Picture 6">
            <a:extLst>
              <a:ext uri="{FF2B5EF4-FFF2-40B4-BE49-F238E27FC236}">
                <a16:creationId xmlns:a16="http://schemas.microsoft.com/office/drawing/2014/main" id="{AF05E7A4-2AFD-C559-C5B7-12ADA1F6D572}"/>
              </a:ext>
            </a:extLst>
          </p:cNvPr>
          <p:cNvPicPr>
            <a:picLocks noChangeAspect="1"/>
          </p:cNvPicPr>
          <p:nvPr/>
        </p:nvPicPr>
        <p:blipFill>
          <a:blip r:embed="rId3"/>
          <a:stretch>
            <a:fillRect/>
          </a:stretch>
        </p:blipFill>
        <p:spPr>
          <a:xfrm>
            <a:off x="6363094" y="1965757"/>
            <a:ext cx="5674936" cy="2928534"/>
          </a:xfrm>
          <a:prstGeom prst="rect">
            <a:avLst/>
          </a:prstGeom>
        </p:spPr>
      </p:pic>
    </p:spTree>
    <p:extLst>
      <p:ext uri="{BB962C8B-B14F-4D97-AF65-F5344CB8AC3E}">
        <p14:creationId xmlns:p14="http://schemas.microsoft.com/office/powerpoint/2010/main" val="60874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83596-5019-B96F-49DB-4BC41BCEA689}"/>
              </a:ext>
            </a:extLst>
          </p:cNvPr>
          <p:cNvPicPr>
            <a:picLocks noChangeAspect="1"/>
          </p:cNvPicPr>
          <p:nvPr/>
        </p:nvPicPr>
        <p:blipFill>
          <a:blip r:embed="rId2"/>
          <a:stretch>
            <a:fillRect/>
          </a:stretch>
        </p:blipFill>
        <p:spPr>
          <a:xfrm>
            <a:off x="103695" y="261593"/>
            <a:ext cx="6096000" cy="2760548"/>
          </a:xfrm>
          <a:prstGeom prst="rect">
            <a:avLst/>
          </a:prstGeom>
        </p:spPr>
      </p:pic>
      <p:pic>
        <p:nvPicPr>
          <p:cNvPr id="5" name="Picture 4">
            <a:extLst>
              <a:ext uri="{FF2B5EF4-FFF2-40B4-BE49-F238E27FC236}">
                <a16:creationId xmlns:a16="http://schemas.microsoft.com/office/drawing/2014/main" id="{7D642664-F32A-9645-346B-AF0B5D7D1AEE}"/>
              </a:ext>
            </a:extLst>
          </p:cNvPr>
          <p:cNvPicPr>
            <a:picLocks noChangeAspect="1"/>
          </p:cNvPicPr>
          <p:nvPr/>
        </p:nvPicPr>
        <p:blipFill>
          <a:blip r:embed="rId3"/>
          <a:stretch>
            <a:fillRect/>
          </a:stretch>
        </p:blipFill>
        <p:spPr>
          <a:xfrm>
            <a:off x="6353666" y="261593"/>
            <a:ext cx="5736043" cy="2760548"/>
          </a:xfrm>
          <a:prstGeom prst="rect">
            <a:avLst/>
          </a:prstGeom>
        </p:spPr>
      </p:pic>
      <p:pic>
        <p:nvPicPr>
          <p:cNvPr id="7" name="Picture 6">
            <a:extLst>
              <a:ext uri="{FF2B5EF4-FFF2-40B4-BE49-F238E27FC236}">
                <a16:creationId xmlns:a16="http://schemas.microsoft.com/office/drawing/2014/main" id="{778D53A5-E51E-E35F-01EF-CA3BE7575647}"/>
              </a:ext>
            </a:extLst>
          </p:cNvPr>
          <p:cNvPicPr>
            <a:picLocks noChangeAspect="1"/>
          </p:cNvPicPr>
          <p:nvPr/>
        </p:nvPicPr>
        <p:blipFill>
          <a:blip r:embed="rId4"/>
          <a:stretch>
            <a:fillRect/>
          </a:stretch>
        </p:blipFill>
        <p:spPr>
          <a:xfrm>
            <a:off x="257667" y="3570402"/>
            <a:ext cx="6095999" cy="2958069"/>
          </a:xfrm>
          <a:prstGeom prst="rect">
            <a:avLst/>
          </a:prstGeom>
        </p:spPr>
      </p:pic>
      <p:pic>
        <p:nvPicPr>
          <p:cNvPr id="9" name="Picture 8">
            <a:extLst>
              <a:ext uri="{FF2B5EF4-FFF2-40B4-BE49-F238E27FC236}">
                <a16:creationId xmlns:a16="http://schemas.microsoft.com/office/drawing/2014/main" id="{79E7E9F4-D3DE-D94E-1EEC-1135B31CDF67}"/>
              </a:ext>
            </a:extLst>
          </p:cNvPr>
          <p:cNvPicPr>
            <a:picLocks noChangeAspect="1"/>
          </p:cNvPicPr>
          <p:nvPr/>
        </p:nvPicPr>
        <p:blipFill>
          <a:blip r:embed="rId5"/>
          <a:stretch>
            <a:fillRect/>
          </a:stretch>
        </p:blipFill>
        <p:spPr>
          <a:xfrm>
            <a:off x="6532776" y="3570402"/>
            <a:ext cx="5556933" cy="2958069"/>
          </a:xfrm>
          <a:prstGeom prst="rect">
            <a:avLst/>
          </a:prstGeom>
        </p:spPr>
      </p:pic>
    </p:spTree>
    <p:extLst>
      <p:ext uri="{BB962C8B-B14F-4D97-AF65-F5344CB8AC3E}">
        <p14:creationId xmlns:p14="http://schemas.microsoft.com/office/powerpoint/2010/main" val="119272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00B02A-FE30-F6A0-428B-15FF0773E078}"/>
              </a:ext>
            </a:extLst>
          </p:cNvPr>
          <p:cNvSpPr txBox="1"/>
          <p:nvPr/>
        </p:nvSpPr>
        <p:spPr>
          <a:xfrm>
            <a:off x="311085" y="458221"/>
            <a:ext cx="10435472" cy="5355312"/>
          </a:xfrm>
          <a:prstGeom prst="rect">
            <a:avLst/>
          </a:prstGeom>
          <a:noFill/>
        </p:spPr>
        <p:txBody>
          <a:bodyPr wrap="square">
            <a:spAutoFit/>
          </a:bodyPr>
          <a:lstStyle/>
          <a:p>
            <a:r>
              <a:rPr lang="en-US" b="1" dirty="0"/>
              <a:t>Test Plan </a:t>
            </a:r>
          </a:p>
          <a:p>
            <a:pPr marL="342900" indent="-342900">
              <a:buAutoNum type="arabicPeriod"/>
            </a:pPr>
            <a:r>
              <a:rPr lang="en-US" b="1" dirty="0"/>
              <a:t>Functional Testing Output</a:t>
            </a:r>
          </a:p>
          <a:p>
            <a:r>
              <a:rPr lang="en-US" dirty="0"/>
              <a:t> • User Authentication: Login and Signup modules function correctly. Users can securely register, log in, and access their fitness dashboard. </a:t>
            </a:r>
          </a:p>
          <a:p>
            <a:r>
              <a:rPr lang="en-US" dirty="0"/>
              <a:t>• Workout Plans: All workout routines are displayed accurately with proper categories such as Beginner, Intermediate, and Advanced. </a:t>
            </a:r>
          </a:p>
          <a:p>
            <a:r>
              <a:rPr lang="en-US" dirty="0"/>
              <a:t>• Diet Plan Management: Diet plans load properly based on user preferences (vegetarian/non-vegetarian) and display correct meal details.</a:t>
            </a:r>
          </a:p>
          <a:p>
            <a:r>
              <a:rPr lang="en-US" dirty="0"/>
              <a:t> • Calorie Calculator: The calculator accurately computes daily calorie requirements based on user input (age, gender, weight, and activity level). </a:t>
            </a:r>
          </a:p>
          <a:p>
            <a:r>
              <a:rPr lang="en-US" dirty="0"/>
              <a:t>• Progress Tracking: Users can successfully record and update their fitness progress, including weight, steps, and workout history. </a:t>
            </a:r>
          </a:p>
          <a:p>
            <a:r>
              <a:rPr lang="en-US" dirty="0"/>
              <a:t>2. </a:t>
            </a:r>
            <a:r>
              <a:rPr lang="en-US" b="1" dirty="0"/>
              <a:t>Performance Testing Output </a:t>
            </a:r>
          </a:p>
          <a:p>
            <a:r>
              <a:rPr lang="en-US" dirty="0"/>
              <a:t>• Speed &amp; Load Time: The web application loads quickly, and navigation between pages is smooth, even under multiple user sessions. </a:t>
            </a:r>
          </a:p>
          <a:p>
            <a:r>
              <a:rPr lang="en-US" dirty="0"/>
              <a:t>• Database Performance: The database efficiently stores and retrieves user data, diet charts, and workout records without delays. </a:t>
            </a:r>
          </a:p>
          <a:p>
            <a:r>
              <a:rPr lang="en-US" dirty="0"/>
              <a:t>• API Response Time: All backend API responses are processed within acceptable limits, ensuring seamless communication between frontend and backend. </a:t>
            </a:r>
            <a:endParaRPr lang="en-IN" dirty="0"/>
          </a:p>
        </p:txBody>
      </p:sp>
    </p:spTree>
    <p:extLst>
      <p:ext uri="{BB962C8B-B14F-4D97-AF65-F5344CB8AC3E}">
        <p14:creationId xmlns:p14="http://schemas.microsoft.com/office/powerpoint/2010/main" val="1725344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55288A-F108-6DD0-E21E-B5DE97A8ED15}"/>
              </a:ext>
            </a:extLst>
          </p:cNvPr>
          <p:cNvSpPr txBox="1"/>
          <p:nvPr/>
        </p:nvSpPr>
        <p:spPr>
          <a:xfrm>
            <a:off x="490193" y="404536"/>
            <a:ext cx="8646735" cy="5355312"/>
          </a:xfrm>
          <a:prstGeom prst="rect">
            <a:avLst/>
          </a:prstGeom>
          <a:noFill/>
        </p:spPr>
        <p:txBody>
          <a:bodyPr wrap="square">
            <a:spAutoFit/>
          </a:bodyPr>
          <a:lstStyle/>
          <a:p>
            <a:r>
              <a:rPr lang="en-US" dirty="0"/>
              <a:t>3. </a:t>
            </a:r>
            <a:r>
              <a:rPr lang="en-US" b="1" dirty="0"/>
              <a:t>Security Testing Output</a:t>
            </a:r>
          </a:p>
          <a:p>
            <a:r>
              <a:rPr lang="en-US" dirty="0"/>
              <a:t> • User Data Protection: User credentials and personal health information are securely stored using encrypted authentication methods. </a:t>
            </a:r>
          </a:p>
          <a:p>
            <a:endParaRPr lang="en-US" dirty="0"/>
          </a:p>
          <a:p>
            <a:r>
              <a:rPr lang="en-US" dirty="0"/>
              <a:t>• Session Security: Sessions are properly managed to prevent unauthorized access after logout or idle time. </a:t>
            </a:r>
          </a:p>
          <a:p>
            <a:endParaRPr lang="en-US" dirty="0"/>
          </a:p>
          <a:p>
            <a:r>
              <a:rPr lang="en-US" dirty="0"/>
              <a:t>• Form Validation: All forms (login, registration, calorie calculator) validate user inputs to prevent invalid or harmful entries.</a:t>
            </a:r>
          </a:p>
          <a:p>
            <a:r>
              <a:rPr lang="en-US" dirty="0"/>
              <a:t> </a:t>
            </a:r>
          </a:p>
          <a:p>
            <a:r>
              <a:rPr lang="en-US" dirty="0"/>
              <a:t>4. </a:t>
            </a:r>
            <a:r>
              <a:rPr lang="en-US" b="1" dirty="0"/>
              <a:t>Compatibility Testing Output </a:t>
            </a:r>
          </a:p>
          <a:p>
            <a:r>
              <a:rPr lang="en-US" dirty="0"/>
              <a:t>• Cross-Browser Compatibility: The web app runs smoothly on major browsers like Google Chrome, Mozilla Firefox, and Microsoft Edge. </a:t>
            </a:r>
          </a:p>
          <a:p>
            <a:endParaRPr lang="en-US" dirty="0"/>
          </a:p>
          <a:p>
            <a:r>
              <a:rPr lang="en-US" dirty="0"/>
              <a:t>• Device Responsiveness: The interface adapts properly on desktops, laptops, and tablets, maintaining usability and readability. </a:t>
            </a:r>
          </a:p>
          <a:p>
            <a:endParaRPr lang="en-US" dirty="0"/>
          </a:p>
          <a:p>
            <a:r>
              <a:rPr lang="en-US" dirty="0"/>
              <a:t>• Operating System Support: The application performs consistently on Windows, macOS, and Android (via browsers).</a:t>
            </a:r>
            <a:endParaRPr lang="en-IN" dirty="0"/>
          </a:p>
        </p:txBody>
      </p:sp>
    </p:spTree>
    <p:extLst>
      <p:ext uri="{BB962C8B-B14F-4D97-AF65-F5344CB8AC3E}">
        <p14:creationId xmlns:p14="http://schemas.microsoft.com/office/powerpoint/2010/main" val="1239136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CFA164-D643-FE09-915C-A12D0B455510}"/>
              </a:ext>
            </a:extLst>
          </p:cNvPr>
          <p:cNvSpPr txBox="1"/>
          <p:nvPr/>
        </p:nvSpPr>
        <p:spPr>
          <a:xfrm>
            <a:off x="518474" y="433536"/>
            <a:ext cx="8184821" cy="5355312"/>
          </a:xfrm>
          <a:prstGeom prst="rect">
            <a:avLst/>
          </a:prstGeom>
          <a:noFill/>
        </p:spPr>
        <p:txBody>
          <a:bodyPr wrap="square">
            <a:spAutoFit/>
          </a:bodyPr>
          <a:lstStyle/>
          <a:p>
            <a:r>
              <a:rPr lang="en-US" b="1" dirty="0"/>
              <a:t> Recommendations: </a:t>
            </a:r>
          </a:p>
          <a:p>
            <a:endParaRPr lang="en-US" b="1" dirty="0"/>
          </a:p>
          <a:p>
            <a:r>
              <a:rPr lang="en-US" b="1" dirty="0"/>
              <a:t>•</a:t>
            </a:r>
            <a:r>
              <a:rPr lang="en-US" dirty="0"/>
              <a:t> Regular Updates: Continuously improve the system by adding new workouts, diets, and features based on user feedback and fitness trends. </a:t>
            </a:r>
          </a:p>
          <a:p>
            <a:endParaRPr lang="en-US" dirty="0"/>
          </a:p>
          <a:p>
            <a:r>
              <a:rPr lang="en-US" dirty="0"/>
              <a:t>• Security Improvements: Implement multi-factor authentication and encrypt user data to enhance safety. </a:t>
            </a:r>
          </a:p>
          <a:p>
            <a:endParaRPr lang="en-US" dirty="0"/>
          </a:p>
          <a:p>
            <a:r>
              <a:rPr lang="en-US" dirty="0"/>
              <a:t>• Mobile Compatibility: Develop a mobile app version to increase accessibility and user engagement. </a:t>
            </a:r>
          </a:p>
          <a:p>
            <a:endParaRPr lang="en-US" dirty="0"/>
          </a:p>
          <a:p>
            <a:r>
              <a:rPr lang="en-US" dirty="0"/>
              <a:t>• AI Integration: Use artificial intelligence for personalized fitness and diet recommendations. </a:t>
            </a:r>
          </a:p>
          <a:p>
            <a:endParaRPr lang="en-US" dirty="0"/>
          </a:p>
          <a:p>
            <a:r>
              <a:rPr lang="en-US" dirty="0"/>
              <a:t>• Progress Tracking: Add detailed progress graphs and achievement badges to motivate users. </a:t>
            </a:r>
          </a:p>
          <a:p>
            <a:endParaRPr lang="en-US" dirty="0"/>
          </a:p>
          <a:p>
            <a:r>
              <a:rPr lang="en-US" dirty="0"/>
              <a:t>• Integration with Devices: Connect with wearable fitness trackers and smartwatches for real time activity monitoring.</a:t>
            </a:r>
            <a:endParaRPr lang="en-IN" dirty="0"/>
          </a:p>
        </p:txBody>
      </p:sp>
    </p:spTree>
    <p:extLst>
      <p:ext uri="{BB962C8B-B14F-4D97-AF65-F5344CB8AC3E}">
        <p14:creationId xmlns:p14="http://schemas.microsoft.com/office/powerpoint/2010/main" val="1006558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BCF158-43F0-3E41-E151-D04C2889D7CA}"/>
              </a:ext>
            </a:extLst>
          </p:cNvPr>
          <p:cNvSpPr txBox="1"/>
          <p:nvPr/>
        </p:nvSpPr>
        <p:spPr>
          <a:xfrm>
            <a:off x="600959" y="231951"/>
            <a:ext cx="11295668" cy="2585323"/>
          </a:xfrm>
          <a:prstGeom prst="rect">
            <a:avLst/>
          </a:prstGeom>
          <a:noFill/>
        </p:spPr>
        <p:txBody>
          <a:bodyPr wrap="square">
            <a:spAutoFit/>
          </a:bodyPr>
          <a:lstStyle/>
          <a:p>
            <a:r>
              <a:rPr lang="en-US" b="1" i="1" u="sng" dirty="0"/>
              <a:t>Future Scope : </a:t>
            </a:r>
          </a:p>
          <a:p>
            <a:pPr marL="342900" indent="-342900">
              <a:buAutoNum type="arabicPeriod"/>
            </a:pPr>
            <a:r>
              <a:rPr lang="en-US" dirty="0"/>
              <a:t>System Scalability &amp; Market Expansion: • With a strong technical foundation, the Fitness Guide Web Application can be scaled for larger audiences, including gyms, fitness clubs, and corporate wellness programs. </a:t>
            </a:r>
          </a:p>
          <a:p>
            <a:r>
              <a:rPr lang="en-US" dirty="0"/>
              <a:t>2. Technological Advancements: • Integrate Artificial Intelligence     (AI) and Machine Learning (ML) for personalized workout and diet recommendations based on user history and goals..</a:t>
            </a:r>
          </a:p>
          <a:p>
            <a:r>
              <a:rPr lang="en-US" dirty="0"/>
              <a:t>3. Cloud Integration &amp; Remote Accessibility: • Shift to a cloud-based architecture to improve scalability, enhance data security, and allow users to access their profiles from anywhere. </a:t>
            </a:r>
          </a:p>
          <a:p>
            <a:r>
              <a:rPr lang="en-US" dirty="0"/>
              <a:t>4. Global Reach &amp; Localization: • Adapt the platform for international use with multi-language support and regional customization for dietary and workout preferences.</a:t>
            </a:r>
            <a:endParaRPr lang="en-IN" dirty="0"/>
          </a:p>
        </p:txBody>
      </p:sp>
      <p:sp>
        <p:nvSpPr>
          <p:cNvPr id="5" name="TextBox 4">
            <a:extLst>
              <a:ext uri="{FF2B5EF4-FFF2-40B4-BE49-F238E27FC236}">
                <a16:creationId xmlns:a16="http://schemas.microsoft.com/office/drawing/2014/main" id="{B3E1EE8A-8727-75F7-2EFC-69A58D12C203}"/>
              </a:ext>
            </a:extLst>
          </p:cNvPr>
          <p:cNvSpPr txBox="1"/>
          <p:nvPr/>
        </p:nvSpPr>
        <p:spPr>
          <a:xfrm>
            <a:off x="600958" y="2970783"/>
            <a:ext cx="10089037" cy="2862322"/>
          </a:xfrm>
          <a:prstGeom prst="rect">
            <a:avLst/>
          </a:prstGeom>
          <a:noFill/>
        </p:spPr>
        <p:txBody>
          <a:bodyPr wrap="square">
            <a:spAutoFit/>
          </a:bodyPr>
          <a:lstStyle/>
          <a:p>
            <a:r>
              <a:rPr lang="en-US" b="1" i="1" u="sng" dirty="0"/>
              <a:t>Bibliography and References</a:t>
            </a:r>
          </a:p>
          <a:p>
            <a:r>
              <a:rPr lang="en-US" dirty="0"/>
              <a:t>1.Bibliography </a:t>
            </a:r>
          </a:p>
          <a:p>
            <a:r>
              <a:rPr lang="en-US" dirty="0"/>
              <a:t>https://flask.palletsprojects.com/ </a:t>
            </a:r>
          </a:p>
          <a:p>
            <a:r>
              <a:rPr lang="en-US" dirty="0"/>
              <a:t>https://www.w3schools.com/</a:t>
            </a:r>
          </a:p>
          <a:p>
            <a:r>
              <a:rPr lang="en-US" dirty="0"/>
              <a:t> https://developer.mozilla.org/ </a:t>
            </a:r>
          </a:p>
          <a:p>
            <a:r>
              <a:rPr lang="en-US" dirty="0"/>
              <a:t>2.Referances</a:t>
            </a:r>
          </a:p>
          <a:p>
            <a:r>
              <a:rPr lang="en-US" dirty="0">
                <a:hlinkClick r:id="rId2"/>
              </a:rPr>
              <a:t>https://www.healthline.com/</a:t>
            </a:r>
            <a:r>
              <a:rPr lang="en-US" dirty="0"/>
              <a:t> </a:t>
            </a:r>
          </a:p>
          <a:p>
            <a:r>
              <a:rPr lang="en-US" dirty="0"/>
              <a:t>https://www.bodybuilding.com/ </a:t>
            </a:r>
          </a:p>
          <a:p>
            <a:r>
              <a:rPr lang="en-US" dirty="0"/>
              <a:t>https://www.geeksforgeeks.org/ </a:t>
            </a:r>
          </a:p>
          <a:p>
            <a:r>
              <a:rPr lang="en-US" dirty="0"/>
              <a:t>https://www.sqlite.org/ </a:t>
            </a:r>
            <a:endParaRPr lang="en-IN" dirty="0"/>
          </a:p>
        </p:txBody>
      </p:sp>
    </p:spTree>
    <p:extLst>
      <p:ext uri="{BB962C8B-B14F-4D97-AF65-F5344CB8AC3E}">
        <p14:creationId xmlns:p14="http://schemas.microsoft.com/office/powerpoint/2010/main" val="189139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6485-52F5-428B-A559-5B2F2E254BCC}"/>
              </a:ext>
            </a:extLst>
          </p:cNvPr>
          <p:cNvSpPr>
            <a:spLocks noGrp="1"/>
          </p:cNvSpPr>
          <p:nvPr>
            <p:ph type="title"/>
          </p:nvPr>
        </p:nvSpPr>
        <p:spPr>
          <a:xfrm>
            <a:off x="1451579" y="804519"/>
            <a:ext cx="9603275" cy="5306914"/>
          </a:xfrm>
        </p:spPr>
        <p:txBody>
          <a:bodyPr>
            <a:normAutofit/>
          </a:bodyPr>
          <a:lstStyle/>
          <a:p>
            <a:r>
              <a:rPr lang="en-US" sz="4800" b="1" dirty="0">
                <a:latin typeface="Aparajita" panose="02020603050405020304" pitchFamily="18" charset="0"/>
                <a:cs typeface="Aparajita" panose="02020603050405020304" pitchFamily="18" charset="0"/>
              </a:rPr>
              <a:t>             Problem statement</a:t>
            </a:r>
            <a:br>
              <a:rPr lang="en-US" sz="6000" b="1" dirty="0">
                <a:latin typeface="Aparajita" panose="02020603050405020304" pitchFamily="18" charset="0"/>
                <a:cs typeface="Aparajita" panose="02020603050405020304" pitchFamily="18" charset="0"/>
              </a:rPr>
            </a:br>
            <a:br>
              <a:rPr lang="en-US" sz="1400" b="1" dirty="0">
                <a:latin typeface="Aparajita" panose="02020603050405020304" pitchFamily="18" charset="0"/>
                <a:cs typeface="Aparajita" panose="02020603050405020304" pitchFamily="18" charset="0"/>
              </a:rPr>
            </a:br>
            <a:br>
              <a:rPr lang="en-US" sz="1400" b="1" dirty="0">
                <a:latin typeface="Aparajita" panose="02020603050405020304" pitchFamily="18" charset="0"/>
                <a:cs typeface="Aparajita" panose="02020603050405020304" pitchFamily="18" charset="0"/>
              </a:rPr>
            </a:br>
            <a:r>
              <a:rPr lang="en-US" sz="1800" cap="none" dirty="0">
                <a:latin typeface="Aptos Narrow" panose="020B0004020202020204" pitchFamily="34" charset="0"/>
              </a:rPr>
              <a:t> In today’s busy lifestyle, people often struggle to maintain their fitness and               </a:t>
            </a:r>
            <a:r>
              <a:rPr lang="en-US" sz="1800" cap="none" dirty="0" err="1">
                <a:latin typeface="Aptos Narrow" panose="020B0004020202020204" pitchFamily="34" charset="0"/>
              </a:rPr>
              <a:t>healthdueto</a:t>
            </a:r>
            <a:r>
              <a:rPr lang="en-US" sz="1800" cap="none" dirty="0">
                <a:latin typeface="Aptos Narrow" panose="020B0004020202020204" pitchFamily="34" charset="0"/>
              </a:rPr>
              <a:t>:</a:t>
            </a:r>
            <a:br>
              <a:rPr lang="en-US" sz="1800" cap="none" dirty="0">
                <a:latin typeface="Aptos Narrow" panose="020B0004020202020204" pitchFamily="34" charset="0"/>
              </a:rPr>
            </a:br>
            <a:r>
              <a:rPr lang="en-US" sz="1800" cap="none" dirty="0">
                <a:latin typeface="Aptos Narrow" panose="020B0004020202020204" pitchFamily="34" charset="0"/>
              </a:rPr>
              <a:t>• </a:t>
            </a:r>
            <a:r>
              <a:rPr lang="en-US" sz="1800" b="1" cap="none" dirty="0">
                <a:latin typeface="Aptos Narrow" panose="020B0004020202020204" pitchFamily="34" charset="0"/>
              </a:rPr>
              <a:t>lack of awareness</a:t>
            </a:r>
            <a:r>
              <a:rPr lang="en-US" sz="1800" cap="none" dirty="0">
                <a:latin typeface="Aptos Narrow" panose="020B0004020202020204" pitchFamily="34" charset="0"/>
              </a:rPr>
              <a:t>: many individuals do not know the right workout plans or diet routines for their body type. </a:t>
            </a:r>
            <a:br>
              <a:rPr lang="en-US" sz="1800" cap="none" dirty="0">
                <a:latin typeface="Aptos Narrow" panose="020B0004020202020204" pitchFamily="34" charset="0"/>
              </a:rPr>
            </a:br>
            <a:r>
              <a:rPr lang="en-US" sz="1800" cap="none" dirty="0">
                <a:latin typeface="Aptos Narrow" panose="020B0004020202020204" pitchFamily="34" charset="0"/>
              </a:rPr>
              <a:t>• </a:t>
            </a:r>
            <a:r>
              <a:rPr lang="en-US" sz="1800" b="1" cap="none" dirty="0">
                <a:latin typeface="Aptos Narrow" panose="020B0004020202020204" pitchFamily="34" charset="0"/>
              </a:rPr>
              <a:t>Inconsistent tracking</a:t>
            </a:r>
            <a:r>
              <a:rPr lang="en-US" sz="1800" cap="none" dirty="0">
                <a:latin typeface="Aptos Narrow" panose="020B0004020202020204" pitchFamily="34" charset="0"/>
              </a:rPr>
              <a:t>: manually tracking calories, workouts, and habits often leads to irregularity and loss of motivation.</a:t>
            </a:r>
            <a:br>
              <a:rPr lang="en-US" sz="1800" cap="none" dirty="0">
                <a:latin typeface="Aptos Narrow" panose="020B0004020202020204" pitchFamily="34" charset="0"/>
              </a:rPr>
            </a:br>
            <a:r>
              <a:rPr lang="en-US" sz="1800" cap="none" dirty="0">
                <a:latin typeface="Aptos Narrow" panose="020B0004020202020204" pitchFamily="34" charset="0"/>
              </a:rPr>
              <a:t>• </a:t>
            </a:r>
            <a:r>
              <a:rPr lang="en-US" sz="1800" b="1" cap="none" dirty="0">
                <a:latin typeface="Aptos Narrow" panose="020B0004020202020204" pitchFamily="34" charset="0"/>
              </a:rPr>
              <a:t>Time constraints</a:t>
            </a:r>
            <a:r>
              <a:rPr lang="en-US" sz="1800" cap="none" dirty="0">
                <a:latin typeface="Aptos Narrow" panose="020B0004020202020204" pitchFamily="34" charset="0"/>
              </a:rPr>
              <a:t>: visiting gyms or consulting dieticians regularly may not be feasible for everyone. </a:t>
            </a:r>
            <a:br>
              <a:rPr lang="en-US" sz="1800" cap="none" dirty="0">
                <a:latin typeface="Aptos Narrow" panose="020B0004020202020204" pitchFamily="34" charset="0"/>
              </a:rPr>
            </a:br>
            <a:r>
              <a:rPr lang="en-US" sz="1800" cap="none" dirty="0">
                <a:latin typeface="Aptos Narrow" panose="020B0004020202020204" pitchFamily="34" charset="0"/>
              </a:rPr>
              <a:t>• </a:t>
            </a:r>
            <a:r>
              <a:rPr lang="en-US" sz="1800" b="1" cap="none" dirty="0">
                <a:latin typeface="Aptos Narrow" panose="020B0004020202020204" pitchFamily="34" charset="0"/>
              </a:rPr>
              <a:t>Data fragmentation</a:t>
            </a:r>
            <a:r>
              <a:rPr lang="en-US" sz="1800" cap="none" dirty="0">
                <a:latin typeface="Aptos Narrow" panose="020B0004020202020204" pitchFamily="34" charset="0"/>
              </a:rPr>
              <a:t>: fitness-related information is scattered across different apps or sources, making it inconvenient for users. </a:t>
            </a:r>
            <a:br>
              <a:rPr lang="en-US" sz="1800" cap="none" dirty="0">
                <a:latin typeface="Aptos Narrow" panose="020B0004020202020204" pitchFamily="34" charset="0"/>
              </a:rPr>
            </a:br>
            <a:r>
              <a:rPr lang="en-US" sz="1800" cap="none" dirty="0">
                <a:latin typeface="Aptos Narrow" panose="020B0004020202020204" pitchFamily="34" charset="0"/>
              </a:rPr>
              <a:t>• </a:t>
            </a:r>
            <a:r>
              <a:rPr lang="en-US" sz="1800" b="1" cap="none" dirty="0">
                <a:latin typeface="Aptos Narrow" panose="020B0004020202020204" pitchFamily="34" charset="0"/>
              </a:rPr>
              <a:t>Lack of personalization: </a:t>
            </a:r>
            <a:r>
              <a:rPr lang="en-US" sz="1800" cap="none" dirty="0">
                <a:latin typeface="Aptos Narrow" panose="020B0004020202020204" pitchFamily="34" charset="0"/>
              </a:rPr>
              <a:t>generalized plans may not be effective for every individual. To overcome these challenges, the fitness guide system is developed as a digital solution that provides a centralized platform to manage workouts, diets, calorie intake, habits, and challenges, ensuring efficiency, accessibility, and motivation for users.</a:t>
            </a:r>
            <a:endParaRPr lang="en-IN" sz="1800" b="1" dirty="0">
              <a:latin typeface="Aptos Narrow" panose="020B0004020202020204" pitchFamily="34" charset="0"/>
              <a:cs typeface="Aparajita" panose="02020603050405020304" pitchFamily="18" charset="0"/>
            </a:endParaRPr>
          </a:p>
        </p:txBody>
      </p:sp>
    </p:spTree>
    <p:extLst>
      <p:ext uri="{BB962C8B-B14F-4D97-AF65-F5344CB8AC3E}">
        <p14:creationId xmlns:p14="http://schemas.microsoft.com/office/powerpoint/2010/main" val="334982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7CD3-2D51-3321-7B7F-5FACD72A9B6B}"/>
              </a:ext>
            </a:extLst>
          </p:cNvPr>
          <p:cNvSpPr>
            <a:spLocks noGrp="1"/>
          </p:cNvSpPr>
          <p:nvPr>
            <p:ph type="title"/>
          </p:nvPr>
        </p:nvSpPr>
        <p:spPr>
          <a:xfrm>
            <a:off x="1451579" y="804519"/>
            <a:ext cx="9603275" cy="5249040"/>
          </a:xfrm>
        </p:spPr>
        <p:txBody>
          <a:bodyPr>
            <a:normAutofit/>
          </a:bodyPr>
          <a:lstStyle/>
          <a:p>
            <a:br>
              <a:rPr lang="en-US" sz="3600" b="1" dirty="0">
                <a:latin typeface="Aparajita" panose="02020603050405020304" pitchFamily="18" charset="0"/>
                <a:cs typeface="Aparajita" panose="02020603050405020304" pitchFamily="18" charset="0"/>
              </a:rPr>
            </a:br>
            <a:r>
              <a:rPr lang="en-US" sz="3600" b="1" dirty="0">
                <a:latin typeface="Aparajita" panose="02020603050405020304" pitchFamily="18" charset="0"/>
                <a:cs typeface="Aparajita" panose="02020603050405020304" pitchFamily="18" charset="0"/>
              </a:rPr>
              <a:t>Purpose/objectives</a:t>
            </a:r>
            <a:br>
              <a:rPr lang="en-US" sz="4800" b="1" dirty="0">
                <a:latin typeface="Aparajita" panose="02020603050405020304" pitchFamily="18" charset="0"/>
                <a:cs typeface="Aparajita" panose="02020603050405020304" pitchFamily="18" charset="0"/>
              </a:rPr>
            </a:br>
            <a:br>
              <a:rPr lang="en-US" sz="1100" b="1" dirty="0">
                <a:latin typeface="Aparajita" panose="02020603050405020304" pitchFamily="18" charset="0"/>
                <a:cs typeface="Aparajita" panose="02020603050405020304" pitchFamily="18" charset="0"/>
              </a:rPr>
            </a:br>
            <a:br>
              <a:rPr lang="en-US" sz="1100" b="1" dirty="0">
                <a:latin typeface="Aparajita" panose="02020603050405020304" pitchFamily="18" charset="0"/>
                <a:cs typeface="Aparajita" panose="02020603050405020304" pitchFamily="18" charset="0"/>
              </a:rPr>
            </a:br>
            <a:br>
              <a:rPr lang="en-US" sz="1100" b="1" dirty="0">
                <a:latin typeface="Aparajita" panose="02020603050405020304" pitchFamily="18" charset="0"/>
                <a:cs typeface="Aparajita" panose="02020603050405020304" pitchFamily="18" charset="0"/>
              </a:rPr>
            </a:br>
            <a:r>
              <a:rPr lang="en-US" sz="1800" cap="none" dirty="0"/>
              <a:t>• The fitness guide aims to digitize and streamline fitness management, reducing manual effort and inconsistency. </a:t>
            </a:r>
            <a:br>
              <a:rPr lang="en-US" sz="1800" cap="none" dirty="0"/>
            </a:br>
            <a:br>
              <a:rPr lang="en-US" sz="1800" cap="none" dirty="0"/>
            </a:br>
            <a:r>
              <a:rPr lang="en-US" sz="1800" cap="none" dirty="0"/>
              <a:t>• It provides a centralized platform for handling workouts, diet plans, calorie tracking, and habit monitoring. </a:t>
            </a:r>
            <a:br>
              <a:rPr lang="en-US" sz="1800" cap="none" dirty="0"/>
            </a:br>
            <a:br>
              <a:rPr lang="en-US" sz="1800" cap="none" dirty="0"/>
            </a:br>
            <a:r>
              <a:rPr lang="en-US" sz="1800" cap="none" dirty="0"/>
              <a:t>• The system enhances efficiency, accessibility, and motivation, ensuring smooth health and fitness tracking for users</a:t>
            </a:r>
            <a:endParaRPr lang="en-IN" sz="1800" b="1"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471447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017F8-9D96-A350-EF3A-654DEC3FA06C}"/>
              </a:ext>
            </a:extLst>
          </p:cNvPr>
          <p:cNvSpPr>
            <a:spLocks noGrp="1"/>
          </p:cNvSpPr>
          <p:nvPr>
            <p:ph type="title"/>
          </p:nvPr>
        </p:nvSpPr>
        <p:spPr/>
        <p:txBody>
          <a:bodyPr/>
          <a:lstStyle/>
          <a:p>
            <a:br>
              <a:rPr lang="en-US" dirty="0"/>
            </a:br>
            <a:r>
              <a:rPr lang="en-US" dirty="0"/>
              <a:t>goals</a:t>
            </a:r>
            <a:endParaRPr lang="en-IN" dirty="0"/>
          </a:p>
        </p:txBody>
      </p:sp>
      <p:sp>
        <p:nvSpPr>
          <p:cNvPr id="3" name="Content Placeholder 2">
            <a:extLst>
              <a:ext uri="{FF2B5EF4-FFF2-40B4-BE49-F238E27FC236}">
                <a16:creationId xmlns:a16="http://schemas.microsoft.com/office/drawing/2014/main" id="{61489FFA-297A-1C54-4750-7033B737D6BB}"/>
              </a:ext>
            </a:extLst>
          </p:cNvPr>
          <p:cNvSpPr>
            <a:spLocks noGrp="1"/>
          </p:cNvSpPr>
          <p:nvPr>
            <p:ph idx="1"/>
          </p:nvPr>
        </p:nvSpPr>
        <p:spPr/>
        <p:txBody>
          <a:bodyPr/>
          <a:lstStyle/>
          <a:p>
            <a:pPr>
              <a:buFont typeface="Wingdings" panose="05000000000000000000" pitchFamily="2" charset="2"/>
              <a:buChar char="ü"/>
            </a:pPr>
            <a:r>
              <a:rPr lang="en-US" dirty="0"/>
              <a:t>Automate Fitness Tracking – Reduce manual effort in managing workouts and diets. </a:t>
            </a:r>
          </a:p>
          <a:p>
            <a:pPr>
              <a:buFont typeface="Wingdings" panose="05000000000000000000" pitchFamily="2" charset="2"/>
              <a:buChar char="ü"/>
            </a:pPr>
            <a:r>
              <a:rPr lang="en-US" dirty="0"/>
              <a:t>Enhance Data Accessibility – Provide secure and quick access to fitness records. Simplify </a:t>
            </a:r>
          </a:p>
          <a:p>
            <a:pPr>
              <a:buFont typeface="Wingdings" panose="05000000000000000000" pitchFamily="2" charset="2"/>
              <a:buChar char="ü"/>
            </a:pPr>
            <a:r>
              <a:rPr lang="en-US" dirty="0"/>
              <a:t>Calorie &amp; Habit Monitoring – Ensure accurate tracking and updates. Improve User </a:t>
            </a:r>
          </a:p>
          <a:p>
            <a:pPr>
              <a:buFont typeface="Wingdings" panose="05000000000000000000" pitchFamily="2" charset="2"/>
              <a:buChar char="ü"/>
            </a:pPr>
            <a:r>
              <a:rPr lang="en-US" dirty="0"/>
              <a:t>Motivation – Encourage regular workouts and healthy habits. Ensure Data Security – </a:t>
            </a:r>
          </a:p>
          <a:p>
            <a:pPr>
              <a:buFont typeface="Wingdings" panose="05000000000000000000" pitchFamily="2" charset="2"/>
              <a:buChar char="ü"/>
            </a:pPr>
            <a:r>
              <a:rPr lang="en-US" dirty="0"/>
              <a:t>Protect user health and fitness information. Provide a User-Friendly Interface – Offer a clean, modern, and easy-to-use system.</a:t>
            </a:r>
            <a:endParaRPr lang="en-IN" dirty="0"/>
          </a:p>
        </p:txBody>
      </p:sp>
    </p:spTree>
    <p:extLst>
      <p:ext uri="{BB962C8B-B14F-4D97-AF65-F5344CB8AC3E}">
        <p14:creationId xmlns:p14="http://schemas.microsoft.com/office/powerpoint/2010/main" val="2599385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7534D-AF4D-ABE8-213D-CA37EDF173B7}"/>
              </a:ext>
            </a:extLst>
          </p:cNvPr>
          <p:cNvSpPr>
            <a:spLocks noGrp="1"/>
          </p:cNvSpPr>
          <p:nvPr>
            <p:ph type="title"/>
          </p:nvPr>
        </p:nvSpPr>
        <p:spPr/>
        <p:txBody>
          <a:bodyPr/>
          <a:lstStyle/>
          <a:p>
            <a:br>
              <a:rPr lang="en-US" dirty="0"/>
            </a:br>
            <a:r>
              <a:rPr lang="en-IN" b="1" dirty="0">
                <a:latin typeface="Aparajita" panose="02020603050405020304" pitchFamily="18" charset="0"/>
                <a:cs typeface="Aparajita" panose="02020603050405020304" pitchFamily="18" charset="0"/>
              </a:rPr>
              <a:t>scope</a:t>
            </a:r>
          </a:p>
        </p:txBody>
      </p:sp>
      <p:sp>
        <p:nvSpPr>
          <p:cNvPr id="3" name="Content Placeholder 2">
            <a:extLst>
              <a:ext uri="{FF2B5EF4-FFF2-40B4-BE49-F238E27FC236}">
                <a16:creationId xmlns:a16="http://schemas.microsoft.com/office/drawing/2014/main" id="{B718489D-D849-8E77-4CCB-BF5D00E170C7}"/>
              </a:ext>
            </a:extLst>
          </p:cNvPr>
          <p:cNvSpPr>
            <a:spLocks noGrp="1"/>
          </p:cNvSpPr>
          <p:nvPr>
            <p:ph idx="1"/>
          </p:nvPr>
        </p:nvSpPr>
        <p:spPr/>
        <p:txBody>
          <a:bodyPr/>
          <a:lstStyle/>
          <a:p>
            <a:pPr>
              <a:buFont typeface="Wingdings" panose="05000000000000000000" pitchFamily="2" charset="2"/>
              <a:buChar char="§"/>
            </a:pPr>
            <a:r>
              <a:rPr lang="en-US" dirty="0"/>
              <a:t>The Fitness Guide is designed to streamline fitness management by digitizing processes such as workout planning, diet tracking, calorie calculation, habit monitoring, and fitness challenges. It provides a centralized, user-friendly dashboard for users to manage their health and fitness goals efficiently.</a:t>
            </a:r>
            <a:endParaRPr lang="en-IN" dirty="0"/>
          </a:p>
        </p:txBody>
      </p:sp>
    </p:spTree>
    <p:extLst>
      <p:ext uri="{BB962C8B-B14F-4D97-AF65-F5344CB8AC3E}">
        <p14:creationId xmlns:p14="http://schemas.microsoft.com/office/powerpoint/2010/main" val="2828869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D559-2CB9-C121-6675-A573848DDF31}"/>
              </a:ext>
            </a:extLst>
          </p:cNvPr>
          <p:cNvSpPr>
            <a:spLocks noGrp="1"/>
          </p:cNvSpPr>
          <p:nvPr>
            <p:ph type="title"/>
          </p:nvPr>
        </p:nvSpPr>
        <p:spPr/>
        <p:txBody>
          <a:bodyPr>
            <a:normAutofit fontScale="90000"/>
          </a:bodyPr>
          <a:lstStyle/>
          <a:p>
            <a:br>
              <a:rPr lang="en-US" dirty="0">
                <a:latin typeface="Aparajita" panose="02020603050405020304" pitchFamily="18" charset="0"/>
                <a:cs typeface="Aparajita" panose="02020603050405020304" pitchFamily="18" charset="0"/>
              </a:rPr>
            </a:br>
            <a:r>
              <a:rPr lang="en-US" b="1" dirty="0">
                <a:latin typeface="Aparajita" panose="02020603050405020304" pitchFamily="18" charset="0"/>
                <a:cs typeface="Aparajita" panose="02020603050405020304" pitchFamily="18" charset="0"/>
              </a:rPr>
              <a:t>LIMITATIONS</a:t>
            </a:r>
            <a:br>
              <a:rPr lang="en-US" b="1" dirty="0"/>
            </a:br>
            <a:endParaRPr lang="en-IN" b="1" dirty="0"/>
          </a:p>
        </p:txBody>
      </p:sp>
      <p:sp>
        <p:nvSpPr>
          <p:cNvPr id="3" name="Content Placeholder 2">
            <a:extLst>
              <a:ext uri="{FF2B5EF4-FFF2-40B4-BE49-F238E27FC236}">
                <a16:creationId xmlns:a16="http://schemas.microsoft.com/office/drawing/2014/main" id="{C5FA1F0D-763F-21A4-E3AD-C0C25FB41607}"/>
              </a:ext>
            </a:extLst>
          </p:cNvPr>
          <p:cNvSpPr>
            <a:spLocks noGrp="1"/>
          </p:cNvSpPr>
          <p:nvPr>
            <p:ph idx="1"/>
          </p:nvPr>
        </p:nvSpPr>
        <p:spPr/>
        <p:txBody>
          <a:bodyPr/>
          <a:lstStyle/>
          <a:p>
            <a:pPr marL="0" indent="0">
              <a:buNone/>
            </a:pPr>
            <a:r>
              <a:rPr lang="en-US" dirty="0"/>
              <a:t>• The system is limited to basic workout and diet features, lacks personalized AI-based recommendations, and requires an internet connection for access. </a:t>
            </a:r>
          </a:p>
          <a:p>
            <a:pPr marL="0" indent="0">
              <a:buNone/>
            </a:pPr>
            <a:r>
              <a:rPr lang="en-US" dirty="0"/>
              <a:t>• It focuses on core health tracking functionality over advanced UI/UX or wearable device       integration, and is intended for individual use rather than multi-user organizations.</a:t>
            </a:r>
            <a:endParaRPr lang="en-IN" dirty="0"/>
          </a:p>
        </p:txBody>
      </p:sp>
    </p:spTree>
    <p:extLst>
      <p:ext uri="{BB962C8B-B14F-4D97-AF65-F5344CB8AC3E}">
        <p14:creationId xmlns:p14="http://schemas.microsoft.com/office/powerpoint/2010/main" val="175813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A0DB-F280-C153-F68F-795BD2AFB43F}"/>
              </a:ext>
            </a:extLst>
          </p:cNvPr>
          <p:cNvSpPr>
            <a:spLocks noGrp="1"/>
          </p:cNvSpPr>
          <p:nvPr>
            <p:ph type="title"/>
          </p:nvPr>
        </p:nvSpPr>
        <p:spPr/>
        <p:txBody>
          <a:bodyPr/>
          <a:lstStyle/>
          <a:p>
            <a:br>
              <a:rPr lang="en-US" dirty="0"/>
            </a:br>
            <a:r>
              <a:rPr lang="en-IN" b="1" dirty="0"/>
              <a:t>SYSTEM ANALYSIS</a:t>
            </a:r>
          </a:p>
        </p:txBody>
      </p:sp>
      <p:sp>
        <p:nvSpPr>
          <p:cNvPr id="3" name="Content Placeholder 2">
            <a:extLst>
              <a:ext uri="{FF2B5EF4-FFF2-40B4-BE49-F238E27FC236}">
                <a16:creationId xmlns:a16="http://schemas.microsoft.com/office/drawing/2014/main" id="{F5E7E6F6-48FD-CA1C-E9AC-93CF9F5CB942}"/>
              </a:ext>
            </a:extLst>
          </p:cNvPr>
          <p:cNvSpPr>
            <a:spLocks noGrp="1"/>
          </p:cNvSpPr>
          <p:nvPr>
            <p:ph idx="1"/>
          </p:nvPr>
        </p:nvSpPr>
        <p:spPr/>
        <p:txBody>
          <a:bodyPr>
            <a:normAutofit fontScale="92500" lnSpcReduction="10000"/>
          </a:bodyPr>
          <a:lstStyle/>
          <a:p>
            <a:pPr marL="0" indent="0">
              <a:buNone/>
            </a:pPr>
            <a:r>
              <a:rPr lang="en-US" b="1" dirty="0"/>
              <a:t>Existing System: </a:t>
            </a:r>
          </a:p>
          <a:p>
            <a:pPr marL="0" indent="0">
              <a:buNone/>
            </a:pPr>
            <a:r>
              <a:rPr lang="en-US" dirty="0"/>
              <a:t>• Manual Tracking – Fitness activities like diet, workouts, and calories are noted manually or remembered, leading to irregularities. </a:t>
            </a:r>
          </a:p>
          <a:p>
            <a:pPr marL="0" indent="0">
              <a:buNone/>
            </a:pPr>
            <a:r>
              <a:rPr lang="en-US" dirty="0"/>
              <a:t>• Data Inconsistency – High chances of errors or missing records due to lack of proper tracking tools. </a:t>
            </a:r>
          </a:p>
          <a:p>
            <a:pPr marL="0" indent="0">
              <a:buNone/>
            </a:pPr>
            <a:r>
              <a:rPr lang="en-US" dirty="0"/>
              <a:t>• Time-Consuming – Monitoring calories, workouts, and habits manually takes significant time and effort. </a:t>
            </a:r>
          </a:p>
          <a:p>
            <a:pPr marL="0" indent="0">
              <a:buNone/>
            </a:pPr>
            <a:r>
              <a:rPr lang="en-US" dirty="0"/>
              <a:t>• Limited Accessibility – Fitness information is scattered and not available in one centralized platform.</a:t>
            </a:r>
            <a:endParaRPr lang="en-IN" dirty="0"/>
          </a:p>
        </p:txBody>
      </p:sp>
    </p:spTree>
    <p:extLst>
      <p:ext uri="{BB962C8B-B14F-4D97-AF65-F5344CB8AC3E}">
        <p14:creationId xmlns:p14="http://schemas.microsoft.com/office/powerpoint/2010/main" val="328879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7A9E-704A-DE34-AC43-1797F2228CD7}"/>
              </a:ext>
            </a:extLst>
          </p:cNvPr>
          <p:cNvSpPr>
            <a:spLocks noGrp="1"/>
          </p:cNvSpPr>
          <p:nvPr>
            <p:ph type="title"/>
          </p:nvPr>
        </p:nvSpPr>
        <p:spPr/>
        <p:txBody>
          <a:bodyPr>
            <a:normAutofit/>
          </a:bodyPr>
          <a:lstStyle/>
          <a:p>
            <a:br>
              <a:rPr lang="en-US" sz="2800" b="1" dirty="0"/>
            </a:br>
            <a:r>
              <a:rPr lang="en-IN" sz="2800" b="1" dirty="0"/>
              <a:t>PROJECT PERSPECTIVE , FEATURES</a:t>
            </a:r>
          </a:p>
        </p:txBody>
      </p:sp>
      <p:sp>
        <p:nvSpPr>
          <p:cNvPr id="3" name="Content Placeholder 2">
            <a:extLst>
              <a:ext uri="{FF2B5EF4-FFF2-40B4-BE49-F238E27FC236}">
                <a16:creationId xmlns:a16="http://schemas.microsoft.com/office/drawing/2014/main" id="{AEB392D7-E522-F649-2305-1771FC88BCD3}"/>
              </a:ext>
            </a:extLst>
          </p:cNvPr>
          <p:cNvSpPr>
            <a:spLocks noGrp="1"/>
          </p:cNvSpPr>
          <p:nvPr>
            <p:ph idx="1"/>
          </p:nvPr>
        </p:nvSpPr>
        <p:spPr/>
        <p:txBody>
          <a:bodyPr/>
          <a:lstStyle/>
          <a:p>
            <a:r>
              <a:rPr lang="en-IN" dirty="0"/>
              <a:t>Project Perspective: Develop a web-based Fitness Guide System for managing workouts, diet, and healthy habits. </a:t>
            </a:r>
          </a:p>
          <a:p>
            <a:r>
              <a:rPr lang="en-IN" dirty="0"/>
              <a:t> Features: User registration and login ,  Workout plans ,  guidance , Calorie calculator , Habit tracking, Fitness challenges, Simple</a:t>
            </a:r>
          </a:p>
        </p:txBody>
      </p:sp>
    </p:spTree>
    <p:extLst>
      <p:ext uri="{BB962C8B-B14F-4D97-AF65-F5344CB8AC3E}">
        <p14:creationId xmlns:p14="http://schemas.microsoft.com/office/powerpoint/2010/main" val="179381886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198</TotalTime>
  <Words>1672</Words>
  <Application>Microsoft Office PowerPoint</Application>
  <PresentationFormat>Widescreen</PresentationFormat>
  <Paragraphs>156</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Aparajita</vt:lpstr>
      <vt:lpstr>Aptos Narrow</vt:lpstr>
      <vt:lpstr>Arial</vt:lpstr>
      <vt:lpstr>Courier New</vt:lpstr>
      <vt:lpstr>Gill Sans MT</vt:lpstr>
      <vt:lpstr>Wingdings</vt:lpstr>
      <vt:lpstr>Gallery</vt:lpstr>
      <vt:lpstr>   ca-505:project Fitness guide  helps in maintaining a healthy lifestyle </vt:lpstr>
      <vt:lpstr>introduction  The fitness guide is a web-based application designed to help users maintain a healthy lifestyle by providing features like workout plans, diet suggestions, calorie calculators, habit tracking, and fitness challenges. Built using html, css, and bootstrap for the frontend, and python (flask) with sqlite for the backend, this system ensures a simple yet powerful platform for fitness management. The primary goal of this system is to assist users in tracking their daily health activities through an intuitive dashboard and user-friendly interface.</vt:lpstr>
      <vt:lpstr>             Problem statement    In today’s busy lifestyle, people often struggle to maintain their fitness and               healthdueto: • lack of awareness: many individuals do not know the right workout plans or diet routines for their body type.  • Inconsistent tracking: manually tracking calories, workouts, and habits often leads to irregularity and loss of motivation. • Time constraints: visiting gyms or consulting dieticians regularly may not be feasible for everyone.  • Data fragmentation: fitness-related information is scattered across different apps or sources, making it inconvenient for users.  • Lack of personalization: generalized plans may not be effective for every individual. To overcome these challenges, the fitness guide system is developed as a digital solution that provides a centralized platform to manage workouts, diets, calorie intake, habits, and challenges, ensuring efficiency, accessibility, and motivation for users.</vt:lpstr>
      <vt:lpstr> Purpose/objectives    • The fitness guide aims to digitize and streamline fitness management, reducing manual effort and inconsistency.   • It provides a centralized platform for handling workouts, diet plans, calorie tracking, and habit monitoring.   • The system enhances efficiency, accessibility, and motivation, ensuring smooth health and fitness tracking for users</vt:lpstr>
      <vt:lpstr> goals</vt:lpstr>
      <vt:lpstr> scope</vt:lpstr>
      <vt:lpstr> LIMITATIONS </vt:lpstr>
      <vt:lpstr> SYSTEM ANALYSIS</vt:lpstr>
      <vt:lpstr> PROJECT PERSPECTIVE , FEATURES</vt:lpstr>
      <vt:lpstr> stakeholders:</vt:lpstr>
      <vt:lpstr>Functional requirement </vt:lpstr>
      <vt:lpstr>Non-functional requirement</vt:lpstr>
      <vt:lpstr>System design</vt:lpstr>
      <vt:lpstr> TABLE DESIGN</vt:lpstr>
      <vt:lpstr> 3.System model                                                                      Class diagram</vt:lpstr>
      <vt:lpstr>Dfd </vt:lpstr>
      <vt:lpstr>PowerPoint Presentation</vt:lpstr>
      <vt:lpstr>PowerPoint Presentation</vt:lpstr>
      <vt:lpstr>PowerPoint Presentation</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Siddesh Bhosale</dc:creator>
  <cp:lastModifiedBy>vaibhavi kadu</cp:lastModifiedBy>
  <cp:revision>4</cp:revision>
  <dcterms:created xsi:type="dcterms:W3CDTF">2025-10-14T06:03:57Z</dcterms:created>
  <dcterms:modified xsi:type="dcterms:W3CDTF">2025-10-14T18:20:32Z</dcterms:modified>
</cp:coreProperties>
</file>